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75" r:id="rId2"/>
    <p:sldMasterId id="2147483685" r:id="rId3"/>
  </p:sldMasterIdLst>
  <p:notesMasterIdLst>
    <p:notesMasterId r:id="rId19"/>
  </p:notesMasterIdLst>
  <p:handoutMasterIdLst>
    <p:handoutMasterId r:id="rId20"/>
  </p:handoutMasterIdLst>
  <p:sldIdLst>
    <p:sldId id="345" r:id="rId4"/>
    <p:sldId id="1733" r:id="rId5"/>
    <p:sldId id="1741" r:id="rId6"/>
    <p:sldId id="1759" r:id="rId7"/>
    <p:sldId id="1760" r:id="rId8"/>
    <p:sldId id="1742" r:id="rId9"/>
    <p:sldId id="1761" r:id="rId10"/>
    <p:sldId id="1763" r:id="rId11"/>
    <p:sldId id="1762" r:id="rId12"/>
    <p:sldId id="1740" r:id="rId13"/>
    <p:sldId id="1737" r:id="rId14"/>
    <p:sldId id="1766" r:id="rId15"/>
    <p:sldId id="1767" r:id="rId16"/>
    <p:sldId id="1768" r:id="rId17"/>
    <p:sldId id="17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E88E307D-5F15-468F-B88A-40A5EF25364D}">
          <p14:sldIdLst>
            <p14:sldId id="345"/>
            <p14:sldId id="1733"/>
            <p14:sldId id="1741"/>
            <p14:sldId id="1759"/>
            <p14:sldId id="1760"/>
            <p14:sldId id="1742"/>
            <p14:sldId id="1761"/>
            <p14:sldId id="1763"/>
            <p14:sldId id="1762"/>
            <p14:sldId id="1740"/>
            <p14:sldId id="1737"/>
            <p14:sldId id="1766"/>
            <p14:sldId id="1767"/>
            <p14:sldId id="1768"/>
            <p14:sldId id="1769"/>
          </p14:sldIdLst>
        </p14:section>
        <p14:section name="Intro Slides" id="{4AC381CC-539A-46EC-B6B4-FC29A0DDC4C9}">
          <p14:sldIdLst/>
        </p14:section>
        <p14:section name="Section Breaks" id="{CEE89D63-C8AE-44B6-84B8-E0D3D899F412}">
          <p14:sldIdLst/>
        </p14:section>
        <p14:section name="At A Glance" id="{33A00689-3E02-4AB5-8A1A-E64E2EE51467}">
          <p14:sldIdLst/>
        </p14:section>
        <p14:section name="Text Slides" id="{5F3E3F91-1AED-45D7-B8A0-B3F076A953F3}">
          <p14:sldIdLst/>
        </p14:section>
        <p14:section name="Maps" id="{A2A70736-DDE8-4078-A05F-FA60CB562492}">
          <p14:sldIdLst/>
        </p14:section>
        <p14:section name="Charts/ Tables" id="{E9DA57AF-DB42-4013-AB6A-C86D67815500}">
          <p14:sldIdLst/>
        </p14:section>
        <p14:section name="Our Projects" id="{2DDE5139-2AD4-44DF-A05C-6C1DDA622845}">
          <p14:sldIdLst/>
        </p14:section>
        <p14:section name="Our People" id="{C5F711A5-4C3D-46F2-BBCC-381F158959C0}">
          <p14:sldIdLst/>
        </p14:section>
        <p14:section name="Closing Slide" id="{0A328B8F-F799-452C-B010-4C739C3DCA8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dman, Andrew" initials="WA" lastIdx="1" clrIdx="0">
    <p:extLst>
      <p:ext uri="{19B8F6BF-5375-455C-9EA6-DF929625EA0E}">
        <p15:presenceInfo xmlns:p15="http://schemas.microsoft.com/office/powerpoint/2012/main" userId="S::Andrew.Wedman@stantec.com::a4500bbe-6dea-4781-b385-e92dbec2d290" providerId="AD"/>
      </p:ext>
    </p:extLst>
  </p:cmAuthor>
  <p:cmAuthor id="2" name="Bergman, Stephanie" initials="BS" lastIdx="1" clrIdx="1">
    <p:extLst>
      <p:ext uri="{19B8F6BF-5375-455C-9EA6-DF929625EA0E}">
        <p15:presenceInfo xmlns:p15="http://schemas.microsoft.com/office/powerpoint/2012/main" userId="S::stephanie.bergman@stantec.com::263e567e-9495-42e9-8527-394ff4470f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0237"/>
    <a:srgbClr val="C31F32"/>
    <a:srgbClr val="221F20"/>
    <a:srgbClr val="A4A09F"/>
    <a:srgbClr val="BFBFBF"/>
    <a:srgbClr val="ED7000"/>
    <a:srgbClr val="FFE2C8"/>
    <a:srgbClr val="F8C699"/>
    <a:srgbClr val="F4A966"/>
    <a:srgbClr val="F18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68119" autoAdjust="0"/>
  </p:normalViewPr>
  <p:slideViewPr>
    <p:cSldViewPr snapToGrid="0">
      <p:cViewPr varScale="1">
        <p:scale>
          <a:sx n="42" d="100"/>
          <a:sy n="42" d="100"/>
        </p:scale>
        <p:origin x="1756" y="48"/>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10182"/>
    </p:cViewPr>
  </p:sorterViewPr>
  <p:notesViewPr>
    <p:cSldViewPr snapToGrid="0" showGuides="1">
      <p:cViewPr varScale="1">
        <p:scale>
          <a:sx n="100" d="100"/>
          <a:sy n="100" d="100"/>
        </p:scale>
        <p:origin x="2616" y="72"/>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man, Stephanie" userId="263e567e-9495-42e9-8527-394ff4470f17" providerId="ADAL" clId="{6A8B30C3-473A-4A7A-9CE7-D59295565178}"/>
    <pc:docChg chg="modSld">
      <pc:chgData name="Bergman, Stephanie" userId="263e567e-9495-42e9-8527-394ff4470f17" providerId="ADAL" clId="{6A8B30C3-473A-4A7A-9CE7-D59295565178}" dt="2020-09-04T20:32:47.516" v="15" actId="20577"/>
      <pc:docMkLst>
        <pc:docMk/>
      </pc:docMkLst>
      <pc:sldChg chg="modNotesTx">
        <pc:chgData name="Bergman, Stephanie" userId="263e567e-9495-42e9-8527-394ff4470f17" providerId="ADAL" clId="{6A8B30C3-473A-4A7A-9CE7-D59295565178}" dt="2020-09-04T20:32:00.660" v="0" actId="20577"/>
        <pc:sldMkLst>
          <pc:docMk/>
          <pc:sldMk cId="2600006621" sldId="345"/>
        </pc:sldMkLst>
      </pc:sldChg>
      <pc:sldChg chg="modNotesTx">
        <pc:chgData name="Bergman, Stephanie" userId="263e567e-9495-42e9-8527-394ff4470f17" providerId="ADAL" clId="{6A8B30C3-473A-4A7A-9CE7-D59295565178}" dt="2020-09-04T20:32:05.015" v="1" actId="20577"/>
        <pc:sldMkLst>
          <pc:docMk/>
          <pc:sldMk cId="1397240291" sldId="1733"/>
        </pc:sldMkLst>
      </pc:sldChg>
      <pc:sldChg chg="modNotesTx">
        <pc:chgData name="Bergman, Stephanie" userId="263e567e-9495-42e9-8527-394ff4470f17" providerId="ADAL" clId="{6A8B30C3-473A-4A7A-9CE7-D59295565178}" dt="2020-09-04T20:32:37.050" v="11" actId="20577"/>
        <pc:sldMkLst>
          <pc:docMk/>
          <pc:sldMk cId="1926413184" sldId="1737"/>
        </pc:sldMkLst>
      </pc:sldChg>
      <pc:sldChg chg="modNotesTx">
        <pc:chgData name="Bergman, Stephanie" userId="263e567e-9495-42e9-8527-394ff4470f17" providerId="ADAL" clId="{6A8B30C3-473A-4A7A-9CE7-D59295565178}" dt="2020-09-04T20:32:34.501" v="10" actId="20577"/>
        <pc:sldMkLst>
          <pc:docMk/>
          <pc:sldMk cId="2093456834" sldId="1740"/>
        </pc:sldMkLst>
      </pc:sldChg>
      <pc:sldChg chg="modNotesTx">
        <pc:chgData name="Bergman, Stephanie" userId="263e567e-9495-42e9-8527-394ff4470f17" providerId="ADAL" clId="{6A8B30C3-473A-4A7A-9CE7-D59295565178}" dt="2020-09-04T20:32:10.710" v="3" actId="20577"/>
        <pc:sldMkLst>
          <pc:docMk/>
          <pc:sldMk cId="3924367418" sldId="1741"/>
        </pc:sldMkLst>
      </pc:sldChg>
      <pc:sldChg chg="modNotesTx">
        <pc:chgData name="Bergman, Stephanie" userId="263e567e-9495-42e9-8527-394ff4470f17" providerId="ADAL" clId="{6A8B30C3-473A-4A7A-9CE7-D59295565178}" dt="2020-09-04T20:32:23.146" v="6" actId="20577"/>
        <pc:sldMkLst>
          <pc:docMk/>
          <pc:sldMk cId="1914651708" sldId="1742"/>
        </pc:sldMkLst>
      </pc:sldChg>
      <pc:sldChg chg="modNotesTx">
        <pc:chgData name="Bergman, Stephanie" userId="263e567e-9495-42e9-8527-394ff4470f17" providerId="ADAL" clId="{6A8B30C3-473A-4A7A-9CE7-D59295565178}" dt="2020-09-04T20:32:15.020" v="4" actId="20577"/>
        <pc:sldMkLst>
          <pc:docMk/>
          <pc:sldMk cId="379352595" sldId="1759"/>
        </pc:sldMkLst>
      </pc:sldChg>
      <pc:sldChg chg="modNotesTx">
        <pc:chgData name="Bergman, Stephanie" userId="263e567e-9495-42e9-8527-394ff4470f17" providerId="ADAL" clId="{6A8B30C3-473A-4A7A-9CE7-D59295565178}" dt="2020-09-04T20:32:19.856" v="5" actId="20577"/>
        <pc:sldMkLst>
          <pc:docMk/>
          <pc:sldMk cId="2130512792" sldId="1760"/>
        </pc:sldMkLst>
      </pc:sldChg>
      <pc:sldChg chg="modNotesTx">
        <pc:chgData name="Bergman, Stephanie" userId="263e567e-9495-42e9-8527-394ff4470f17" providerId="ADAL" clId="{6A8B30C3-473A-4A7A-9CE7-D59295565178}" dt="2020-09-04T20:32:26.033" v="7" actId="20577"/>
        <pc:sldMkLst>
          <pc:docMk/>
          <pc:sldMk cId="707653426" sldId="1761"/>
        </pc:sldMkLst>
      </pc:sldChg>
      <pc:sldChg chg="modNotesTx">
        <pc:chgData name="Bergman, Stephanie" userId="263e567e-9495-42e9-8527-394ff4470f17" providerId="ADAL" clId="{6A8B30C3-473A-4A7A-9CE7-D59295565178}" dt="2020-09-04T20:32:31.876" v="9" actId="20577"/>
        <pc:sldMkLst>
          <pc:docMk/>
          <pc:sldMk cId="3979906236" sldId="1762"/>
        </pc:sldMkLst>
      </pc:sldChg>
      <pc:sldChg chg="modNotesTx">
        <pc:chgData name="Bergman, Stephanie" userId="263e567e-9495-42e9-8527-394ff4470f17" providerId="ADAL" clId="{6A8B30C3-473A-4A7A-9CE7-D59295565178}" dt="2020-09-04T20:32:29.018" v="8" actId="20577"/>
        <pc:sldMkLst>
          <pc:docMk/>
          <pc:sldMk cId="2175794420" sldId="1763"/>
        </pc:sldMkLst>
      </pc:sldChg>
      <pc:sldChg chg="modNotesTx">
        <pc:chgData name="Bergman, Stephanie" userId="263e567e-9495-42e9-8527-394ff4470f17" providerId="ADAL" clId="{6A8B30C3-473A-4A7A-9CE7-D59295565178}" dt="2020-09-04T20:32:41.055" v="13" actId="20577"/>
        <pc:sldMkLst>
          <pc:docMk/>
          <pc:sldMk cId="3166117320" sldId="1766"/>
        </pc:sldMkLst>
      </pc:sldChg>
      <pc:sldChg chg="modNotesTx">
        <pc:chgData name="Bergman, Stephanie" userId="263e567e-9495-42e9-8527-394ff4470f17" providerId="ADAL" clId="{6A8B30C3-473A-4A7A-9CE7-D59295565178}" dt="2020-09-04T20:32:44.258" v="14" actId="20577"/>
        <pc:sldMkLst>
          <pc:docMk/>
          <pc:sldMk cId="3666342177" sldId="1767"/>
        </pc:sldMkLst>
      </pc:sldChg>
      <pc:sldChg chg="modNotesTx">
        <pc:chgData name="Bergman, Stephanie" userId="263e567e-9495-42e9-8527-394ff4470f17" providerId="ADAL" clId="{6A8B30C3-473A-4A7A-9CE7-D59295565178}" dt="2020-09-04T20:32:47.516" v="15" actId="20577"/>
        <pc:sldMkLst>
          <pc:docMk/>
          <pc:sldMk cId="945539955" sldId="176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A0216-PPFSS02\work_group\01605\Active\160500032\05_Technical_Work\3_Demographic_Review\St.%20Thomas%20Demographics%20Land%20Use\St.%20Thomas%20TMP%20Demographics%20Land%20Use_202008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A0216-PPFSS02\work_group\01605\Active\160500032\05_Technical_Work\6_StreetLight_Data\5_Trip_Length\Trip_Length_Weekday_2020061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9967257500916"/>
          <c:y val="5.0683887820629103E-2"/>
          <c:w val="0.67138842899358531"/>
          <c:h val="0.84312592968835032"/>
        </c:manualLayout>
      </c:layout>
      <c:barChart>
        <c:barDir val="bar"/>
        <c:grouping val="stacked"/>
        <c:varyColors val="0"/>
        <c:ser>
          <c:idx val="0"/>
          <c:order val="0"/>
          <c:tx>
            <c:v>Male</c:v>
          </c:tx>
          <c:spPr>
            <a:solidFill>
              <a:schemeClr val="accent1"/>
            </a:solidFill>
            <a:ln>
              <a:solidFill>
                <a:schemeClr val="tx2"/>
              </a:solidFill>
            </a:ln>
            <a:effectLst/>
          </c:spPr>
          <c:invertIfNegative val="0"/>
          <c:cat>
            <c:strRef>
              <c:f>StatCan!$M$5:$M$12</c:f>
              <c:strCache>
                <c:ptCount val="8"/>
                <c:pt idx="0">
                  <c:v>14 years and under</c:v>
                </c:pt>
                <c:pt idx="1">
                  <c:v>15 to 19 years</c:v>
                </c:pt>
                <c:pt idx="2">
                  <c:v>20 to 24 years</c:v>
                </c:pt>
                <c:pt idx="3">
                  <c:v>25 to 34 years</c:v>
                </c:pt>
                <c:pt idx="4">
                  <c:v>35 to 44 years</c:v>
                </c:pt>
                <c:pt idx="5">
                  <c:v>45 to 54 years</c:v>
                </c:pt>
                <c:pt idx="6">
                  <c:v>55 to 64 years</c:v>
                </c:pt>
                <c:pt idx="7">
                  <c:v>65 years and over</c:v>
                </c:pt>
              </c:strCache>
            </c:strRef>
          </c:cat>
          <c:val>
            <c:numRef>
              <c:f>StatCan!$Q$5:$Q$12</c:f>
              <c:numCache>
                <c:formatCode>#,##0</c:formatCode>
                <c:ptCount val="8"/>
                <c:pt idx="0">
                  <c:v>-3545</c:v>
                </c:pt>
                <c:pt idx="1">
                  <c:v>-1155</c:v>
                </c:pt>
                <c:pt idx="2">
                  <c:v>-1030</c:v>
                </c:pt>
                <c:pt idx="3">
                  <c:v>-2065</c:v>
                </c:pt>
                <c:pt idx="4">
                  <c:v>-2425</c:v>
                </c:pt>
                <c:pt idx="5">
                  <c:v>-2640</c:v>
                </c:pt>
                <c:pt idx="6">
                  <c:v>-2565</c:v>
                </c:pt>
                <c:pt idx="7">
                  <c:v>-3260</c:v>
                </c:pt>
              </c:numCache>
            </c:numRef>
          </c:val>
          <c:extLst>
            <c:ext xmlns:c16="http://schemas.microsoft.com/office/drawing/2014/chart" uri="{C3380CC4-5D6E-409C-BE32-E72D297353CC}">
              <c16:uniqueId val="{00000000-6FD8-45FA-A08C-A9D19E8FEC9D}"/>
            </c:ext>
          </c:extLst>
        </c:ser>
        <c:ser>
          <c:idx val="1"/>
          <c:order val="1"/>
          <c:tx>
            <c:v>Female</c:v>
          </c:tx>
          <c:spPr>
            <a:solidFill>
              <a:schemeClr val="accent2"/>
            </a:solidFill>
            <a:ln>
              <a:solidFill>
                <a:schemeClr val="accent4"/>
              </a:solidFill>
            </a:ln>
            <a:effectLst/>
          </c:spPr>
          <c:invertIfNegative val="0"/>
          <c:cat>
            <c:strRef>
              <c:f>StatCan!$M$5:$M$12</c:f>
              <c:strCache>
                <c:ptCount val="8"/>
                <c:pt idx="0">
                  <c:v>14 years and under</c:v>
                </c:pt>
                <c:pt idx="1">
                  <c:v>15 to 19 years</c:v>
                </c:pt>
                <c:pt idx="2">
                  <c:v>20 to 24 years</c:v>
                </c:pt>
                <c:pt idx="3">
                  <c:v>25 to 34 years</c:v>
                </c:pt>
                <c:pt idx="4">
                  <c:v>35 to 44 years</c:v>
                </c:pt>
                <c:pt idx="5">
                  <c:v>45 to 54 years</c:v>
                </c:pt>
                <c:pt idx="6">
                  <c:v>55 to 64 years</c:v>
                </c:pt>
                <c:pt idx="7">
                  <c:v>65 years and over</c:v>
                </c:pt>
              </c:strCache>
            </c:strRef>
          </c:cat>
          <c:val>
            <c:numRef>
              <c:f>StatCan!$R$5:$R$12</c:f>
              <c:numCache>
                <c:formatCode>#,##0</c:formatCode>
                <c:ptCount val="8"/>
                <c:pt idx="0">
                  <c:v>3275</c:v>
                </c:pt>
                <c:pt idx="1">
                  <c:v>1055</c:v>
                </c:pt>
                <c:pt idx="2">
                  <c:v>990</c:v>
                </c:pt>
                <c:pt idx="3">
                  <c:v>2305</c:v>
                </c:pt>
                <c:pt idx="4">
                  <c:v>2635</c:v>
                </c:pt>
                <c:pt idx="5">
                  <c:v>2850</c:v>
                </c:pt>
                <c:pt idx="6">
                  <c:v>2885</c:v>
                </c:pt>
                <c:pt idx="7">
                  <c:v>4215</c:v>
                </c:pt>
              </c:numCache>
            </c:numRef>
          </c:val>
          <c:extLst>
            <c:ext xmlns:c16="http://schemas.microsoft.com/office/drawing/2014/chart" uri="{C3380CC4-5D6E-409C-BE32-E72D297353CC}">
              <c16:uniqueId val="{00000001-6FD8-45FA-A08C-A9D19E8FEC9D}"/>
            </c:ext>
          </c:extLst>
        </c:ser>
        <c:dLbls>
          <c:showLegendKey val="0"/>
          <c:showVal val="0"/>
          <c:showCatName val="0"/>
          <c:showSerName val="0"/>
          <c:showPercent val="0"/>
          <c:showBubbleSize val="0"/>
        </c:dLbls>
        <c:gapWidth val="150"/>
        <c:overlap val="100"/>
        <c:axId val="373943392"/>
        <c:axId val="373941096"/>
      </c:barChart>
      <c:catAx>
        <c:axId val="37394339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73941096"/>
        <c:crosses val="autoZero"/>
        <c:auto val="1"/>
        <c:lblAlgn val="ctr"/>
        <c:lblOffset val="100"/>
        <c:noMultiLvlLbl val="0"/>
      </c:catAx>
      <c:valAx>
        <c:axId val="373941096"/>
        <c:scaling>
          <c:orientation val="minMax"/>
          <c:min val="-5000"/>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73943392"/>
        <c:crosses val="autoZero"/>
        <c:crossBetween val="between"/>
        <c:majorUnit val="1000"/>
      </c:valAx>
      <c:spPr>
        <a:noFill/>
        <a:ln>
          <a:noFill/>
        </a:ln>
        <a:effectLst/>
      </c:spPr>
    </c:plotArea>
    <c:legend>
      <c:legendPos val="b"/>
      <c:layout>
        <c:manualLayout>
          <c:xMode val="edge"/>
          <c:yMode val="edge"/>
          <c:x val="0.74723938768645126"/>
          <c:y val="0"/>
          <c:w val="0.2185566293374642"/>
          <c:h val="7.0927755316054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94395952220501"/>
          <c:y val="0.1709639303126789"/>
          <c:w val="0.59366022443827848"/>
          <c:h val="0.7981070792865419"/>
        </c:manualLayout>
      </c:layout>
      <c:pieChart>
        <c:varyColors val="1"/>
        <c:ser>
          <c:idx val="0"/>
          <c:order val="0"/>
          <c:tx>
            <c:strRef>
              <c:f>Sheet1!$B$1</c:f>
              <c:strCache>
                <c:ptCount val="1"/>
                <c:pt idx="0">
                  <c:v>Column1</c:v>
                </c:pt>
              </c:strCache>
            </c:strRef>
          </c:tx>
          <c:dPt>
            <c:idx val="0"/>
            <c:bubble3D val="0"/>
            <c:spPr>
              <a:solidFill>
                <a:srgbClr val="A70237"/>
              </a:solidFill>
              <a:ln w="19050">
                <a:solidFill>
                  <a:srgbClr val="C00000"/>
                </a:solidFill>
              </a:ln>
              <a:effectLst/>
            </c:spPr>
            <c:extLst>
              <c:ext xmlns:c16="http://schemas.microsoft.com/office/drawing/2014/chart" uri="{C3380CC4-5D6E-409C-BE32-E72D297353CC}">
                <c16:uniqueId val="{00000002-D84A-4182-AC76-37C37831594D}"/>
              </c:ext>
            </c:extLst>
          </c:dPt>
          <c:dPt>
            <c:idx val="1"/>
            <c:bubble3D val="0"/>
            <c:spPr>
              <a:solidFill>
                <a:schemeClr val="accent1"/>
              </a:solidFill>
              <a:ln w="19050">
                <a:solidFill>
                  <a:schemeClr val="accent1"/>
                </a:solidFill>
              </a:ln>
              <a:effectLst/>
            </c:spPr>
            <c:extLst>
              <c:ext xmlns:c16="http://schemas.microsoft.com/office/drawing/2014/chart" uri="{C3380CC4-5D6E-409C-BE32-E72D297353CC}">
                <c16:uniqueId val="{00000006-D84A-4182-AC76-37C37831594D}"/>
              </c:ext>
            </c:extLst>
          </c:dPt>
          <c:dPt>
            <c:idx val="2"/>
            <c:bubble3D val="0"/>
            <c:spPr>
              <a:solidFill>
                <a:schemeClr val="accent4"/>
              </a:solidFill>
              <a:ln w="19050">
                <a:solidFill>
                  <a:schemeClr val="accent4"/>
                </a:solidFill>
              </a:ln>
              <a:effectLst/>
            </c:spPr>
            <c:extLst>
              <c:ext xmlns:c16="http://schemas.microsoft.com/office/drawing/2014/chart" uri="{C3380CC4-5D6E-409C-BE32-E72D297353CC}">
                <c16:uniqueId val="{00000005-D84A-4182-AC76-37C37831594D}"/>
              </c:ext>
            </c:extLst>
          </c:dPt>
          <c:dLbls>
            <c:dLbl>
              <c:idx val="0"/>
              <c:layout>
                <c:manualLayout>
                  <c:x val="-0.13437322956104017"/>
                  <c:y val="0.190586079834097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4A-4182-AC76-37C37831594D}"/>
                </c:ext>
              </c:extLst>
            </c:dLbl>
            <c:dLbl>
              <c:idx val="1"/>
              <c:layout>
                <c:manualLayout>
                  <c:x val="-0.14016591669407394"/>
                  <c:y val="-0.12932916513399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4A-4182-AC76-37C37831594D}"/>
                </c:ext>
              </c:extLst>
            </c:dLbl>
            <c:dLbl>
              <c:idx val="2"/>
              <c:layout>
                <c:manualLayout>
                  <c:x val="0.21354136301714619"/>
                  <c:y val="-4.2784396647087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4A-4182-AC76-37C3783159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Singles and Semis</c:v>
                </c:pt>
                <c:pt idx="1">
                  <c:v>Multiples</c:v>
                </c:pt>
                <c:pt idx="2">
                  <c:v>Aartments</c:v>
                </c:pt>
              </c:strCache>
            </c:strRef>
          </c:cat>
          <c:val>
            <c:numRef>
              <c:f>Sheet1!$B$2:$B$4</c:f>
              <c:numCache>
                <c:formatCode>0%</c:formatCode>
                <c:ptCount val="3"/>
                <c:pt idx="0">
                  <c:v>0.28000000000000003</c:v>
                </c:pt>
                <c:pt idx="1">
                  <c:v>0.13</c:v>
                </c:pt>
                <c:pt idx="2">
                  <c:v>0.59</c:v>
                </c:pt>
              </c:numCache>
            </c:numRef>
          </c:val>
          <c:extLst>
            <c:ext xmlns:c16="http://schemas.microsoft.com/office/drawing/2014/chart" uri="{C3380CC4-5D6E-409C-BE32-E72D297353CC}">
              <c16:uniqueId val="{00000000-D84A-4182-AC76-37C37831594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3246793127281122"/>
          <c:y val="4.2740982578169722E-3"/>
          <c:w val="0.46753210016111413"/>
          <c:h val="0.253182099807261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Sheet1!$I$4:$I$12</c:f>
              <c:strCache>
                <c:ptCount val="9"/>
                <c:pt idx="0">
                  <c:v>0-3Kms</c:v>
                </c:pt>
                <c:pt idx="1">
                  <c:v>3-5kms</c:v>
                </c:pt>
                <c:pt idx="2">
                  <c:v>5-6kms</c:v>
                </c:pt>
                <c:pt idx="3">
                  <c:v>5-8kms</c:v>
                </c:pt>
                <c:pt idx="4">
                  <c:v>8-10kms</c:v>
                </c:pt>
                <c:pt idx="5">
                  <c:v>10-11kms</c:v>
                </c:pt>
                <c:pt idx="6">
                  <c:v>11-14kms</c:v>
                </c:pt>
                <c:pt idx="7">
                  <c:v>14-20kms</c:v>
                </c:pt>
                <c:pt idx="8">
                  <c:v>20+kms</c:v>
                </c:pt>
              </c:strCache>
            </c:strRef>
          </c:cat>
          <c:val>
            <c:numRef>
              <c:f>Sheet1!$G$4:$G$12</c:f>
              <c:numCache>
                <c:formatCode>_(* #,##0_);_(* \(#,##0\);_(* "-"??_);_(@_)</c:formatCode>
                <c:ptCount val="9"/>
                <c:pt idx="0">
                  <c:v>41070.426999999996</c:v>
                </c:pt>
                <c:pt idx="1">
                  <c:v>34042.265999999996</c:v>
                </c:pt>
                <c:pt idx="2">
                  <c:v>18324.771000000001</c:v>
                </c:pt>
                <c:pt idx="3">
                  <c:v>8731.2129999999997</c:v>
                </c:pt>
                <c:pt idx="4">
                  <c:v>3944.5050000000001</c:v>
                </c:pt>
                <c:pt idx="5">
                  <c:v>2074.4940000000001</c:v>
                </c:pt>
                <c:pt idx="6">
                  <c:v>1747.57</c:v>
                </c:pt>
                <c:pt idx="7">
                  <c:v>1005.015</c:v>
                </c:pt>
                <c:pt idx="8">
                  <c:v>1445.1929999999998</c:v>
                </c:pt>
              </c:numCache>
            </c:numRef>
          </c:val>
          <c:extLst>
            <c:ext xmlns:c16="http://schemas.microsoft.com/office/drawing/2014/chart" uri="{C3380CC4-5D6E-409C-BE32-E72D297353CC}">
              <c16:uniqueId val="{00000000-5A92-4F3B-84AA-EC3A64052EE6}"/>
            </c:ext>
          </c:extLst>
        </c:ser>
        <c:dLbls>
          <c:showLegendKey val="0"/>
          <c:showVal val="0"/>
          <c:showCatName val="0"/>
          <c:showSerName val="0"/>
          <c:showPercent val="0"/>
          <c:showBubbleSize val="0"/>
        </c:dLbls>
        <c:gapWidth val="219"/>
        <c:overlap val="-27"/>
        <c:axId val="655872080"/>
        <c:axId val="655875360"/>
      </c:barChart>
      <c:catAx>
        <c:axId val="6558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55875360"/>
        <c:crosses val="autoZero"/>
        <c:auto val="1"/>
        <c:lblAlgn val="ctr"/>
        <c:lblOffset val="100"/>
        <c:noMultiLvlLbl val="0"/>
      </c:catAx>
      <c:valAx>
        <c:axId val="65587536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587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9/4/2020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9/4/2020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a:t>
            </a:fld>
            <a:endParaRPr lang="en-US"/>
          </a:p>
        </p:txBody>
      </p:sp>
    </p:spTree>
    <p:extLst>
      <p:ext uri="{BB962C8B-B14F-4D97-AF65-F5344CB8AC3E}">
        <p14:creationId xmlns:p14="http://schemas.microsoft.com/office/powerpoint/2010/main" val="7634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158469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11</a:t>
            </a:fld>
            <a:endParaRPr lang="en-US"/>
          </a:p>
        </p:txBody>
      </p:sp>
    </p:spTree>
    <p:extLst>
      <p:ext uri="{BB962C8B-B14F-4D97-AF65-F5344CB8AC3E}">
        <p14:creationId xmlns:p14="http://schemas.microsoft.com/office/powerpoint/2010/main" val="53529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305510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13</a:t>
            </a:fld>
            <a:endParaRPr lang="en-US"/>
          </a:p>
        </p:txBody>
      </p:sp>
    </p:spTree>
    <p:extLst>
      <p:ext uri="{BB962C8B-B14F-4D97-AF65-F5344CB8AC3E}">
        <p14:creationId xmlns:p14="http://schemas.microsoft.com/office/powerpoint/2010/main" val="140105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334530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love to hear your thoughts on the current transportation network, including areas you think could be improved. We’re also interested in hearing about what types of factors influence your transportation choices the most, and what you see as our greatest challenges over the next 20 years. Once you raise your hand, we will unmute your microphone so that you can speak with the project team. </a:t>
            </a:r>
          </a:p>
        </p:txBody>
      </p:sp>
      <p:sp>
        <p:nvSpPr>
          <p:cNvPr id="4" name="Slide Number Placeholder 3"/>
          <p:cNvSpPr>
            <a:spLocks noGrp="1"/>
          </p:cNvSpPr>
          <p:nvPr>
            <p:ph type="sldNum" sz="quarter" idx="5"/>
          </p:nvPr>
        </p:nvSpPr>
        <p:spPr/>
        <p:txBody>
          <a:bodyPr/>
          <a:lstStyle/>
          <a:p>
            <a:fld id="{1175C21F-68E8-4A22-BBF5-9CD63F183B33}" type="slidenum">
              <a:rPr lang="en-US" smtClean="0"/>
              <a:t>15</a:t>
            </a:fld>
            <a:endParaRPr lang="en-US"/>
          </a:p>
        </p:txBody>
      </p:sp>
    </p:spTree>
    <p:extLst>
      <p:ext uri="{BB962C8B-B14F-4D97-AF65-F5344CB8AC3E}">
        <p14:creationId xmlns:p14="http://schemas.microsoft.com/office/powerpoint/2010/main" val="199001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130929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3</a:t>
            </a:fld>
            <a:endParaRPr lang="en-US"/>
          </a:p>
        </p:txBody>
      </p:sp>
    </p:spTree>
    <p:extLst>
      <p:ext uri="{BB962C8B-B14F-4D97-AF65-F5344CB8AC3E}">
        <p14:creationId xmlns:p14="http://schemas.microsoft.com/office/powerpoint/2010/main" val="108747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89617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a:t>
            </a:fld>
            <a:endParaRPr lang="en-US"/>
          </a:p>
        </p:txBody>
      </p:sp>
    </p:spTree>
    <p:extLst>
      <p:ext uri="{BB962C8B-B14F-4D97-AF65-F5344CB8AC3E}">
        <p14:creationId xmlns:p14="http://schemas.microsoft.com/office/powerpoint/2010/main" val="348067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405430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286631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82585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9</a:t>
            </a:fld>
            <a:endParaRPr lang="en-US"/>
          </a:p>
        </p:txBody>
      </p:sp>
    </p:spTree>
    <p:extLst>
      <p:ext uri="{BB962C8B-B14F-4D97-AF65-F5344CB8AC3E}">
        <p14:creationId xmlns:p14="http://schemas.microsoft.com/office/powerpoint/2010/main" val="822751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4481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dirty="0"/>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chemeClr val="bg1"/>
          </a:solidFill>
        </p:spPr>
        <p:txBody>
          <a:bodyPr lIns="182880" tIns="91440" rIns="91440" bIns="91440" anchor="ctr"/>
          <a:lstStyle>
            <a:lvl1pPr>
              <a:lnSpc>
                <a:spcPct val="150000"/>
              </a:lnSpc>
              <a:spcBef>
                <a:spcPts val="0"/>
              </a:spcBef>
              <a:defRPr sz="3200" b="0">
                <a:solidFill>
                  <a:schemeClr val="tx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a:p>
            <a:pPr lvl="0"/>
            <a:r>
              <a:rPr lang="en-US" dirty="0"/>
              <a:t>02</a:t>
            </a:r>
          </a:p>
          <a:p>
            <a:pPr lvl="0"/>
            <a:r>
              <a:rPr lang="en-US" dirty="0"/>
              <a:t>03</a:t>
            </a:r>
          </a:p>
          <a:p>
            <a:pPr lvl="0"/>
            <a:r>
              <a:rPr lang="en-US" dirty="0"/>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endParaRPr lang="en-US" dirty="0"/>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0787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dirty="0"/>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dirty="0"/>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endParaRPr lang="en-US" dirty="0"/>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134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a:lstStyle>
            <a:lvl1pPr marL="285750" indent="-285750">
              <a:buFont typeface="Arial" panose="020B0604020202020204" pitchFamily="34" charset="0"/>
              <a:buChar char="•"/>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1341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8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609600"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6100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8304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Map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96408007-1B7B-4AF5-AF91-0A66D3A3AC49}"/>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21686F04-40D2-4812-BE8C-5F87CDD7169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194317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4406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solidFill>
                  <a:srgbClr val="222222"/>
                </a:solidFill>
              </a:defRPr>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28559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12404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76084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dirty="0"/>
              <a:t>Schedule</a:t>
            </a:r>
          </a:p>
        </p:txBody>
      </p:sp>
    </p:spTree>
    <p:extLst>
      <p:ext uri="{BB962C8B-B14F-4D97-AF65-F5344CB8AC3E}">
        <p14:creationId xmlns:p14="http://schemas.microsoft.com/office/powerpoint/2010/main" val="63961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18790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Factoid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083868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endParaRPr lang="en-US" dirty="0"/>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009326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7557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1013635" y="6219824"/>
            <a:ext cx="277350"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endParaRPr lang="en-US" dirty="0"/>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3816196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10050648" y="5685098"/>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prstClr val="black"/>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prstClr val="black"/>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419277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5378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17483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dirty="0"/>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a:p>
            <a:pPr lvl="0"/>
            <a:r>
              <a:rPr lang="en-US" dirty="0"/>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3988847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dirty="0"/>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819009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p:txBody>
      </p:sp>
    </p:spTree>
    <p:extLst>
      <p:ext uri="{BB962C8B-B14F-4D97-AF65-F5344CB8AC3E}">
        <p14:creationId xmlns:p14="http://schemas.microsoft.com/office/powerpoint/2010/main" val="134974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147219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33800"/>
            <a:ext cx="1000284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dirty="0"/>
              <a:t>Click to edit Master text styles</a:t>
            </a:r>
          </a:p>
        </p:txBody>
      </p:sp>
    </p:spTree>
    <p:extLst>
      <p:ext uri="{BB962C8B-B14F-4D97-AF65-F5344CB8AC3E}">
        <p14:creationId xmlns:p14="http://schemas.microsoft.com/office/powerpoint/2010/main" val="325985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dirty="0"/>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dirty="0"/>
              <a:t>First Name</a:t>
            </a:r>
            <a:br>
              <a:rPr lang="en-US" dirty="0"/>
            </a:br>
            <a:r>
              <a:rPr lang="en-US" dirty="0"/>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dirty="0"/>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dirty="0"/>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328403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1813573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2"/>
            <a:ext cx="0" cy="472862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2"/>
            <a:ext cx="0" cy="4728627"/>
          </a:xfrm>
          <a:prstGeom prst="line">
            <a:avLst/>
          </a:prstGeom>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dirty="0"/>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2273098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2176284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788724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704950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dirty="0"/>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1626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8287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36126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31691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71375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600" cy="6553200"/>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26804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dirty="0"/>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dirty="0"/>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dirty="0"/>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dirty="0"/>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endParaRPr lang="en-US" dirty="0"/>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143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dirty="0"/>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dirty="0"/>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dirty="0"/>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dirty="0"/>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endParaRPr lang="en-US" dirty="0"/>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532189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dirty="0"/>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rgbClr val="222222"/>
          </a:solidFill>
        </p:spPr>
        <p:txBody>
          <a:bodyPr lIns="182880" tIns="91440" rIns="91440" bIns="91440" anchor="ctr"/>
          <a:lstStyle>
            <a:lvl1pPr>
              <a:lnSpc>
                <a:spcPct val="150000"/>
              </a:lnSpc>
              <a:spcBef>
                <a:spcPts val="0"/>
              </a:spcBef>
              <a:defRPr sz="32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a:p>
            <a:pPr lvl="0"/>
            <a:r>
              <a:rPr lang="en-US" dirty="0"/>
              <a:t>02</a:t>
            </a:r>
          </a:p>
          <a:p>
            <a:pPr lvl="0"/>
            <a:r>
              <a:rPr lang="en-US" dirty="0"/>
              <a:t>03</a:t>
            </a:r>
          </a:p>
          <a:p>
            <a:pPr lvl="0"/>
            <a:r>
              <a:rPr lang="en-US" dirty="0"/>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endParaRPr lang="en-US" dirty="0"/>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27173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dirty="0"/>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dirty="0"/>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endParaRPr lang="en-US" dirty="0"/>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05723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a:lstStyle>
            <a:lvl1pPr marL="285750" indent="-285750">
              <a:buFont typeface="Arial" panose="020B0604020202020204" pitchFamily="34" charset="0"/>
              <a:buChar char="•"/>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363795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032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46298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609600"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12292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047715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Map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81F18A9D-5717-42C2-9112-ACBCD2BFCCFF}"/>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E980B2C8-1DCF-4CA3-A54A-45AF444A7B27}"/>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68178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847048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hart - 1">
    <p:bg>
      <p:bgPr>
        <a:solidFill>
          <a:srgbClr val="222222"/>
        </a:solidFill>
        <a:effectLst/>
      </p:bgPr>
    </p:bg>
    <p:spTree>
      <p:nvGrpSpPr>
        <p:cNvPr id="1" name=""/>
        <p:cNvGrpSpPr/>
        <p:nvPr/>
      </p:nvGrpSpPr>
      <p:grpSpPr>
        <a:xfrm>
          <a:off x="0" y="0"/>
          <a:ext cx="0" cy="0"/>
          <a:chOff x="0" y="0"/>
          <a:chExt cx="0" cy="0"/>
        </a:xfrm>
      </p:grpSpPr>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solidFill>
                  <a:schemeClr val="bg1"/>
                </a:solidFill>
              </a:defRPr>
            </a:lvl1pPr>
          </a:lstStyle>
          <a:p>
            <a:endParaRPr lang="en-US"/>
          </a:p>
        </p:txBody>
      </p:sp>
      <p:sp>
        <p:nvSpPr>
          <p:cNvPr id="3" name="Footer Placeholder 2">
            <a:extLst>
              <a:ext uri="{FF2B5EF4-FFF2-40B4-BE49-F238E27FC236}">
                <a16:creationId xmlns:a16="http://schemas.microsoft.com/office/drawing/2014/main" id="{EE49743D-72FE-4ED9-9362-2FB38317F796}"/>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740A450B-3008-4885-AE29-9B6CFD44781F}"/>
              </a:ext>
            </a:extLst>
          </p:cNvPr>
          <p:cNvSpPr>
            <a:spLocks noGrp="1"/>
          </p:cNvSpPr>
          <p:nvPr>
            <p:ph type="sldNum" sz="quarter" idx="16"/>
          </p:nvPr>
        </p:nvSpPr>
        <p:spPr/>
        <p:txBody>
          <a:bodyPr/>
          <a:lstStyle/>
          <a:p>
            <a:fld id="{DD01415F-5F32-4771-AE74-55868ADB41CE}" type="slidenum">
              <a:rPr lang="en-US" smtClean="0"/>
              <a:pPr/>
              <a:t>‹#›</a:t>
            </a:fld>
            <a:endParaRPr lang="en-US"/>
          </a:p>
        </p:txBody>
      </p:sp>
      <p:sp>
        <p:nvSpPr>
          <p:cNvPr id="7" name="Slide Number Placeholder 5">
            <a:extLst>
              <a:ext uri="{FF2B5EF4-FFF2-40B4-BE49-F238E27FC236}">
                <a16:creationId xmlns:a16="http://schemas.microsoft.com/office/drawing/2014/main" id="{D1761438-D9C0-4FD6-8F23-0E8BFE42755C}"/>
              </a:ext>
            </a:extLst>
          </p:cNvPr>
          <p:cNvSpPr txBox="1">
            <a:spLocks/>
          </p:cNvSpPr>
          <p:nvPr userDrawn="1"/>
        </p:nvSpPr>
        <p:spPr>
          <a:xfrm>
            <a:off x="5563327" y="6294936"/>
            <a:ext cx="304799" cy="304801"/>
          </a:xfrm>
          <a:prstGeom prst="rect">
            <a:avLst/>
          </a:prstGeom>
        </p:spPr>
        <p:txBody>
          <a:bodyPr vert="horz" lIns="0" tIns="0" rIns="0" bIns="0" rtlCol="0" anchor="b"/>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a:t>
            </a:fld>
            <a:endParaRPr lang="en-US" dirty="0"/>
          </a:p>
        </p:txBody>
      </p:sp>
      <p:pic>
        <p:nvPicPr>
          <p:cNvPr id="8" name="Picture 7" descr="A picture containing food, drawing&#10;&#10;Description automatically generated">
            <a:extLst>
              <a:ext uri="{FF2B5EF4-FFF2-40B4-BE49-F238E27FC236}">
                <a16:creationId xmlns:a16="http://schemas.microsoft.com/office/drawing/2014/main" id="{D50FF091-633E-4B6D-A7B8-54F1934172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0212" y="6024425"/>
            <a:ext cx="1232523" cy="614500"/>
          </a:xfrm>
          <a:prstGeom prst="rect">
            <a:avLst/>
          </a:prstGeom>
        </p:spPr>
      </p:pic>
      <p:pic>
        <p:nvPicPr>
          <p:cNvPr id="9" name="Picture 8">
            <a:extLst>
              <a:ext uri="{FF2B5EF4-FFF2-40B4-BE49-F238E27FC236}">
                <a16:creationId xmlns:a16="http://schemas.microsoft.com/office/drawing/2014/main" id="{8EFC93E0-770C-479B-8329-A829557705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2706" y="6294936"/>
            <a:ext cx="1139004" cy="302662"/>
          </a:xfrm>
          <a:prstGeom prst="rect">
            <a:avLst/>
          </a:prstGeom>
        </p:spPr>
      </p:pic>
    </p:spTree>
    <p:extLst>
      <p:ext uri="{BB962C8B-B14F-4D97-AF65-F5344CB8AC3E}">
        <p14:creationId xmlns:p14="http://schemas.microsoft.com/office/powerpoint/2010/main" val="38534466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16276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dirty="0"/>
              <a:t>Schedule</a:t>
            </a:r>
          </a:p>
        </p:txBody>
      </p:sp>
    </p:spTree>
    <p:extLst>
      <p:ext uri="{BB962C8B-B14F-4D97-AF65-F5344CB8AC3E}">
        <p14:creationId xmlns:p14="http://schemas.microsoft.com/office/powerpoint/2010/main" val="398365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68990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Factoid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35702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endParaRPr lang="en-US" dirty="0"/>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194888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516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1386"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813687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13635" y="6219824"/>
            <a:ext cx="277349"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endParaRPr lang="en-US" dirty="0"/>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3082340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050648" y="5685098"/>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schemeClr val="bg1"/>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schemeClr val="bg1"/>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589646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168299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507125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dirty="0"/>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a:p>
            <a:pPr lvl="0"/>
            <a:r>
              <a:rPr lang="en-US" dirty="0"/>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2793246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p:txBody>
      </p:sp>
    </p:spTree>
    <p:extLst>
      <p:ext uri="{BB962C8B-B14F-4D97-AF65-F5344CB8AC3E}">
        <p14:creationId xmlns:p14="http://schemas.microsoft.com/office/powerpoint/2010/main" val="2447782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111263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44686"/>
            <a:ext cx="1000284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dirty="0"/>
              <a:t>Click to edit Master text styles</a:t>
            </a:r>
          </a:p>
        </p:txBody>
      </p:sp>
    </p:spTree>
    <p:extLst>
      <p:ext uri="{BB962C8B-B14F-4D97-AF65-F5344CB8AC3E}">
        <p14:creationId xmlns:p14="http://schemas.microsoft.com/office/powerpoint/2010/main" val="3546793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9886"/>
            <a:ext cx="10972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dirty="0"/>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dirty="0"/>
              <a:t>First Name</a:t>
            </a:r>
            <a:br>
              <a:rPr lang="en-US" dirty="0"/>
            </a:br>
            <a:r>
              <a:rPr lang="en-US" dirty="0"/>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dirty="0"/>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dirty="0"/>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416891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600" cy="6553200"/>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264075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9886"/>
            <a:ext cx="10972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398882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dirty="0"/>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2342164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886328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27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afety Mo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0" y="1676401"/>
            <a:ext cx="2962275" cy="1974842"/>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4000" b="1" dirty="0">
                <a:solidFill>
                  <a:schemeClr val="bg1"/>
                </a:solidFill>
                <a:latin typeface="Century Gothic" panose="020B0502020202020204" pitchFamily="34" charset="0"/>
              </a:rPr>
              <a:t>Safety </a:t>
            </a:r>
            <a:br>
              <a:rPr lang="en-US" sz="4000" b="1" dirty="0">
                <a:solidFill>
                  <a:schemeClr val="bg1"/>
                </a:solidFill>
                <a:latin typeface="Century Gothic" panose="020B0502020202020204" pitchFamily="34" charset="0"/>
              </a:rPr>
            </a:br>
            <a:r>
              <a:rPr lang="en-US" sz="4000" b="1" dirty="0">
                <a:solidFill>
                  <a:schemeClr val="bg1"/>
                </a:solidFill>
                <a:latin typeface="Century Gothic" panose="020B0502020202020204" pitchFamily="34" charset="0"/>
              </a:rPr>
              <a:t>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8" y="0"/>
            <a:ext cx="7701372" cy="6705601"/>
          </a:xfrm>
          <a:prstGeom prst="rect">
            <a:avLst/>
          </a:prstGeom>
        </p:spPr>
        <p:txBody>
          <a:bodyPr>
            <a:normAutofit/>
          </a:bodyPr>
          <a:lstStyle>
            <a:lvl1pPr marL="0" indent="0">
              <a:buNone/>
              <a:defRPr sz="1125"/>
            </a:lvl1pPr>
          </a:lstStyle>
          <a:p>
            <a:r>
              <a:rPr lang="en-US"/>
              <a:t>Click icon to add picture</a:t>
            </a:r>
            <a:endParaRPr lang="en-US" dirty="0"/>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 y="2070074"/>
            <a:ext cx="1534239" cy="228638"/>
          </a:xfrm>
          <a:prstGeom prst="rect">
            <a:avLst/>
          </a:prstGeom>
        </p:spPr>
      </p:pic>
      <p:sp>
        <p:nvSpPr>
          <p:cNvPr id="12" name="Text Placeholder 8">
            <a:extLst>
              <a:ext uri="{FF2B5EF4-FFF2-40B4-BE49-F238E27FC236}">
                <a16:creationId xmlns:a16="http://schemas.microsoft.com/office/drawing/2014/main" id="{F284CE0A-9C49-4F52-9650-92DB30FAB210}"/>
              </a:ext>
            </a:extLst>
          </p:cNvPr>
          <p:cNvSpPr>
            <a:spLocks noGrp="1"/>
          </p:cNvSpPr>
          <p:nvPr>
            <p:ph type="body" sz="quarter" idx="11"/>
          </p:nvPr>
        </p:nvSpPr>
        <p:spPr>
          <a:xfrm>
            <a:off x="1066801" y="4038600"/>
            <a:ext cx="2962768" cy="2362200"/>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1"/>
            <a:ext cx="12192000" cy="173998"/>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6F56275-F22C-4FDC-B17A-9DDC47430E2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6801" y="1066800"/>
            <a:ext cx="304800" cy="304800"/>
          </a:xfrm>
          <a:prstGeom prst="rect">
            <a:avLst/>
          </a:prstGeom>
        </p:spPr>
      </p:pic>
    </p:spTree>
    <p:extLst>
      <p:ext uri="{BB962C8B-B14F-4D97-AF65-F5344CB8AC3E}">
        <p14:creationId xmlns:p14="http://schemas.microsoft.com/office/powerpoint/2010/main" val="3723519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clusion &amp; Diversity">
    <p:bg>
      <p:bgPr>
        <a:solidFill>
          <a:srgbClr val="222222"/>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8" y="0"/>
            <a:ext cx="7701372" cy="6858000"/>
          </a:xfrm>
          <a:prstGeom prst="rect">
            <a:avLst/>
          </a:prstGeom>
        </p:spPr>
        <p:txBody>
          <a:bodyPr>
            <a:normAutofit/>
          </a:bodyPr>
          <a:lstStyle>
            <a:lvl1pPr marL="0" indent="0">
              <a:buNone/>
              <a:defRPr sz="1125"/>
            </a:lvl1pPr>
          </a:lstStyle>
          <a:p>
            <a:r>
              <a:rPr lang="en-US"/>
              <a:t>Click icon to add picture</a:t>
            </a:r>
            <a:endParaRPr lang="en-US" dirty="0"/>
          </a:p>
        </p:txBody>
      </p:sp>
      <p:sp>
        <p:nvSpPr>
          <p:cNvPr id="6" name="Title 1">
            <a:extLst>
              <a:ext uri="{FF2B5EF4-FFF2-40B4-BE49-F238E27FC236}">
                <a16:creationId xmlns:a16="http://schemas.microsoft.com/office/drawing/2014/main" id="{ECD651B2-57F8-432E-B967-073B11E3A9CC}"/>
              </a:ext>
            </a:extLst>
          </p:cNvPr>
          <p:cNvSpPr txBox="1">
            <a:spLocks/>
          </p:cNvSpPr>
          <p:nvPr userDrawn="1"/>
        </p:nvSpPr>
        <p:spPr>
          <a:xfrm>
            <a:off x="1066800" y="1692730"/>
            <a:ext cx="2962275" cy="1974842"/>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4000" b="1" dirty="0">
                <a:solidFill>
                  <a:schemeClr val="bg1"/>
                </a:solidFill>
                <a:latin typeface="Century Gothic" panose="020B0502020202020204" pitchFamily="34" charset="0"/>
              </a:rPr>
              <a:t>Inclusion &amp; Diversity </a:t>
            </a:r>
            <a:br>
              <a:rPr lang="en-US" sz="4000" b="1" dirty="0">
                <a:solidFill>
                  <a:schemeClr val="bg1"/>
                </a:solidFill>
                <a:latin typeface="Century Gothic" panose="020B0502020202020204" pitchFamily="34" charset="0"/>
              </a:rPr>
            </a:br>
            <a:r>
              <a:rPr lang="en-US" sz="4000" b="1" dirty="0">
                <a:solidFill>
                  <a:schemeClr val="bg1"/>
                </a:solidFill>
                <a:latin typeface="Century Gothic" panose="020B0502020202020204" pitchFamily="34" charset="0"/>
              </a:rPr>
              <a:t>Moment</a:t>
            </a:r>
          </a:p>
        </p:txBody>
      </p:sp>
      <p:sp>
        <p:nvSpPr>
          <p:cNvPr id="10" name="Text Placeholder 8">
            <a:extLst>
              <a:ext uri="{FF2B5EF4-FFF2-40B4-BE49-F238E27FC236}">
                <a16:creationId xmlns:a16="http://schemas.microsoft.com/office/drawing/2014/main" id="{E208763B-C8E8-4042-971A-AA56D3DBA688}"/>
              </a:ext>
            </a:extLst>
          </p:cNvPr>
          <p:cNvSpPr>
            <a:spLocks noGrp="1"/>
          </p:cNvSpPr>
          <p:nvPr>
            <p:ph type="body" sz="quarter" idx="12"/>
          </p:nvPr>
        </p:nvSpPr>
        <p:spPr>
          <a:xfrm>
            <a:off x="1066801" y="4054929"/>
            <a:ext cx="2962768" cy="2345871"/>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CA43BDF-D05E-4C72-AA8F-5DAAFC6E28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9" name="Picture 8">
            <a:extLst>
              <a:ext uri="{FF2B5EF4-FFF2-40B4-BE49-F238E27FC236}">
                <a16:creationId xmlns:a16="http://schemas.microsoft.com/office/drawing/2014/main" id="{D59619D7-28C5-453E-A562-6B590F7A25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6801" y="1066800"/>
            <a:ext cx="304800" cy="304800"/>
          </a:xfrm>
          <a:prstGeom prst="rect">
            <a:avLst/>
          </a:prstGeom>
        </p:spPr>
      </p:pic>
    </p:spTree>
    <p:extLst>
      <p:ext uri="{BB962C8B-B14F-4D97-AF65-F5344CB8AC3E}">
        <p14:creationId xmlns:p14="http://schemas.microsoft.com/office/powerpoint/2010/main" val="96829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dirty="0"/>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dirty="0"/>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dirty="0"/>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dirty="0"/>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endParaRPr lang="en-US" dirty="0"/>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429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dirty="0"/>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dirty="0"/>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dirty="0"/>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dirty="0"/>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endParaRPr lang="en-US" dirty="0"/>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5342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rgbClr val="222222"/>
                </a:solidFill>
              </a:defRPr>
            </a:lvl1pPr>
          </a:lstStyle>
          <a:p>
            <a:endParaRPr lang="en-US" dirty="0"/>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778437289"/>
      </p:ext>
    </p:extLst>
  </p:cSld>
  <p:clrMap bg1="lt1" tx1="dk1" bg2="lt2" tx2="dk2" accent1="accent1" accent2="accent2" accent3="accent3" accent4="accent4" accent5="accent5" accent6="accent6" hlink="hlink" folHlink="folHlink"/>
  <p:sldLayoutIdLst>
    <p:sldLayoutId id="2147483711" r:id="rId1"/>
    <p:sldLayoutId id="2147483710" r:id="rId2"/>
    <p:sldLayoutId id="2147483712" r:id="rId3"/>
    <p:sldLayoutId id="2147483714" r:id="rId4"/>
    <p:sldLayoutId id="2147483713" r:id="rId5"/>
    <p:sldLayoutId id="2147483715" r:id="rId6"/>
    <p:sldLayoutId id="2147483771" r:id="rId7"/>
    <p:sldLayoutId id="2147483716" r:id="rId8"/>
    <p:sldLayoutId id="2147483717" r:id="rId9"/>
    <p:sldLayoutId id="2147483718" r:id="rId10"/>
    <p:sldLayoutId id="2147483719" r:id="rId11"/>
    <p:sldLayoutId id="2147483720" r:id="rId12"/>
    <p:sldLayoutId id="2147483721" r:id="rId13"/>
    <p:sldLayoutId id="2147483772" r:id="rId14"/>
    <p:sldLayoutId id="2147483722" r:id="rId15"/>
    <p:sldLayoutId id="2147483725" r:id="rId16"/>
    <p:sldLayoutId id="2147483728" r:id="rId17"/>
    <p:sldLayoutId id="2147483729" r:id="rId18"/>
    <p:sldLayoutId id="2147483731" r:id="rId19"/>
    <p:sldLayoutId id="2147483732" r:id="rId20"/>
    <p:sldLayoutId id="2147483774" r:id="rId21"/>
    <p:sldLayoutId id="2147483773" r:id="rId22"/>
    <p:sldLayoutId id="2147483733" r:id="rId23"/>
    <p:sldLayoutId id="2147483734" r:id="rId24"/>
    <p:sldLayoutId id="2147483735"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Lst>
  <p:hf hd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userDrawn="1">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chemeClr val="bg1"/>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352155652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53" r:id="rId16"/>
    <p:sldLayoutId id="2147483792" r:id="rId17"/>
    <p:sldLayoutId id="2147483759" r:id="rId18"/>
    <p:sldLayoutId id="2147483794" r:id="rId19"/>
    <p:sldLayoutId id="2147483795" r:id="rId20"/>
    <p:sldLayoutId id="2147483739" r:id="rId21"/>
    <p:sldLayoutId id="2147483752"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Lst>
  <p:hf hdr="0" dt="0"/>
  <p:txStyles>
    <p:titleStyle>
      <a:lvl1pPr algn="l" defTabSz="685800" rtl="0" eaLnBrk="1" latinLnBrk="0" hangingPunct="1">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spcBef>
          <a:spcPct val="20000"/>
        </a:spcBef>
        <a:buFontTx/>
        <a:buNone/>
        <a:defRPr sz="1600" kern="1200">
          <a:solidFill>
            <a:schemeClr val="bg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2"/>
            <a:ext cx="5791201" cy="304796"/>
          </a:xfrm>
          <a:prstGeom prst="rect">
            <a:avLst/>
          </a:prstGeom>
        </p:spPr>
        <p:txBody>
          <a:bodyPr vert="horz" lIns="0" tIns="0" rIns="0" bIns="0" rtlCol="0" anchor="ctr"/>
          <a:lstStyle>
            <a:lvl1pPr algn="ctr">
              <a:defRPr sz="900" cap="all" spc="300"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chemeClr val="bg1"/>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pic>
        <p:nvPicPr>
          <p:cNvPr id="4" name="Picture 3">
            <a:extLst>
              <a:ext uri="{FF2B5EF4-FFF2-40B4-BE49-F238E27FC236}">
                <a16:creationId xmlns:a16="http://schemas.microsoft.com/office/drawing/2014/main" id="{8629A1EF-3039-4DDC-A1E3-045DBEFEB0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2293966270"/>
      </p:ext>
    </p:extLst>
  </p:cSld>
  <p:clrMap bg1="lt1" tx1="dk1" bg2="lt2" tx2="dk2" accent1="accent1" accent2="accent2" accent3="accent3" accent4="accent4" accent5="accent5" accent6="accent6" hlink="hlink" folHlink="folHlink"/>
  <p:sldLayoutIdLst>
    <p:sldLayoutId id="2147483688" r:id="rId1"/>
    <p:sldLayoutId id="2147483686" r:id="rId2"/>
    <p:sldLayoutId id="2147483687"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96" userDrawn="1">
          <p15:clr>
            <a:srgbClr val="F26B43"/>
          </p15:clr>
        </p15:guide>
        <p15:guide id="3" orient="horz" pos="480" userDrawn="1">
          <p15:clr>
            <a:srgbClr val="F26B43"/>
          </p15:clr>
        </p15:guide>
        <p15:guide id="4" orient="horz" pos="672" userDrawn="1">
          <p15:clr>
            <a:srgbClr val="F26B43"/>
          </p15:clr>
        </p15:guide>
        <p15:guide id="5" pos="96" userDrawn="1">
          <p15:clr>
            <a:srgbClr val="F26B43"/>
          </p15:clr>
        </p15:guide>
        <p15:guide id="6" pos="288" userDrawn="1">
          <p15:clr>
            <a:srgbClr val="F26B43"/>
          </p15:clr>
        </p15:guide>
        <p15:guide id="7" pos="384" userDrawn="1">
          <p15:clr>
            <a:srgbClr val="F26B43"/>
          </p15:clr>
        </p15:guide>
        <p15:guide id="8" pos="480" userDrawn="1">
          <p15:clr>
            <a:srgbClr val="F26B43"/>
          </p15:clr>
        </p15:guide>
        <p15:guide id="9" orient="horz" pos="384" userDrawn="1">
          <p15:clr>
            <a:srgbClr val="F26B43"/>
          </p15:clr>
        </p15:guide>
        <p15:guide id="10" orient="horz" pos="4032" userDrawn="1">
          <p15:clr>
            <a:srgbClr val="F26B43"/>
          </p15:clr>
        </p15:guide>
        <p15:guide id="11" orient="horz" pos="4224" userDrawn="1">
          <p15:clr>
            <a:srgbClr val="F26B43"/>
          </p15:clr>
        </p15:guide>
        <p15:guide id="12" pos="7200" userDrawn="1">
          <p15:clr>
            <a:srgbClr val="F26B43"/>
          </p15:clr>
        </p15:guide>
        <p15:guide id="13" pos="7296" userDrawn="1">
          <p15:clr>
            <a:srgbClr val="F26B43"/>
          </p15:clr>
        </p15:guide>
        <p15:guide id="14" pos="7392" userDrawn="1">
          <p15:clr>
            <a:srgbClr val="F26B43"/>
          </p15:clr>
        </p15:guide>
        <p15:guide id="15" pos="7584" userDrawn="1">
          <p15:clr>
            <a:srgbClr val="F26B43"/>
          </p15:clr>
        </p15:guide>
        <p15:guide id="16" pos="672" userDrawn="1">
          <p15:clr>
            <a:srgbClr val="F26B43"/>
          </p15:clr>
        </p15:guide>
        <p15:guide id="17" pos="7008" userDrawn="1">
          <p15:clr>
            <a:srgbClr val="F26B43"/>
          </p15:clr>
        </p15:guide>
        <p15:guide id="18" pos="3744" userDrawn="1">
          <p15:clr>
            <a:srgbClr val="F26B43"/>
          </p15:clr>
        </p15:guide>
        <p15:guide id="19" orient="horz" pos="2160" userDrawn="1">
          <p15:clr>
            <a:srgbClr val="F26B43"/>
          </p15:clr>
        </p15:guide>
        <p15:guide id="21" pos="3940" userDrawn="1">
          <p15:clr>
            <a:srgbClr val="F26B43"/>
          </p15:clr>
        </p15:guide>
        <p15:guide id="2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8.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chart" Target="../charts/chart3.xml"/><Relationship Id="rId10"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15.png"/><Relationship Id="rId2" Type="http://schemas.openxmlformats.org/officeDocument/2006/relationships/audio" Target="../media/media12.m4a"/><Relationship Id="rId16" Type="http://schemas.openxmlformats.org/officeDocument/2006/relationships/image" Target="../media/image38.svg"/><Relationship Id="rId1" Type="http://schemas.microsoft.com/office/2007/relationships/media" Target="../media/media12.m4a"/><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31.png"/><Relationship Id="rId1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8.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9.png"/><Relationship Id="rId5" Type="http://schemas.openxmlformats.org/officeDocument/2006/relationships/hyperlink" Target="http://www.stthomas.ca/tmp"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41.svg"/><Relationship Id="rId11" Type="http://schemas.openxmlformats.org/officeDocument/2006/relationships/image" Target="../media/image15.png"/><Relationship Id="rId5" Type="http://schemas.openxmlformats.org/officeDocument/2006/relationships/image" Target="../media/image40.png"/><Relationship Id="rId10" Type="http://schemas.openxmlformats.org/officeDocument/2006/relationships/image" Target="../media/image38.svg"/><Relationship Id="rId4" Type="http://schemas.openxmlformats.org/officeDocument/2006/relationships/image" Target="../media/image36.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1.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jpeg"/><Relationship Id="rId5" Type="http://schemas.openxmlformats.org/officeDocument/2006/relationships/hyperlink" Target="http://www.stthomas.ca/TMP"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49.xml"/><Relationship Id="rId7" Type="http://schemas.openxmlformats.org/officeDocument/2006/relationships/chart" Target="../charts/char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reet with cars parked on the side of a road&#10;&#10;Description automatically generated">
            <a:extLst>
              <a:ext uri="{FF2B5EF4-FFF2-40B4-BE49-F238E27FC236}">
                <a16:creationId xmlns:a16="http://schemas.microsoft.com/office/drawing/2014/main" id="{8168DA61-05C3-4B81-B929-C7D3BFCB17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32"/>
          <a:stretch/>
        </p:blipFill>
        <p:spPr>
          <a:xfrm>
            <a:off x="0" y="-194554"/>
            <a:ext cx="12192000" cy="7052553"/>
          </a:xfrm>
          <a:prstGeom prst="rect">
            <a:avLst/>
          </a:prstGeom>
        </p:spPr>
      </p:pic>
      <p:sp>
        <p:nvSpPr>
          <p:cNvPr id="8" name="Rectangle 7">
            <a:extLst>
              <a:ext uri="{FF2B5EF4-FFF2-40B4-BE49-F238E27FC236}">
                <a16:creationId xmlns:a16="http://schemas.microsoft.com/office/drawing/2014/main" id="{3419E2DF-EF11-4B3C-BBE9-2CEEEA2DEE62}"/>
              </a:ext>
            </a:extLst>
          </p:cNvPr>
          <p:cNvSpPr/>
          <p:nvPr/>
        </p:nvSpPr>
        <p:spPr>
          <a:xfrm rot="10800000">
            <a:off x="0" y="-240403"/>
            <a:ext cx="12192000" cy="719946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700" dirty="0">
              <a:solidFill>
                <a:schemeClr val="lt1"/>
              </a:solidFill>
              <a:latin typeface="Roboto" charset="0"/>
              <a:ea typeface="Roboto" charset="0"/>
              <a:cs typeface="Roboto" charset="0"/>
              <a:sym typeface="Helvetica Light"/>
            </a:endParaRPr>
          </a:p>
        </p:txBody>
      </p:sp>
      <p:pic>
        <p:nvPicPr>
          <p:cNvPr id="16" name="Picture 15">
            <a:extLst>
              <a:ext uri="{FF2B5EF4-FFF2-40B4-BE49-F238E27FC236}">
                <a16:creationId xmlns:a16="http://schemas.microsoft.com/office/drawing/2014/main" id="{86A1A4E0-C1C7-4E33-8622-EE944820D3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546" y="6289902"/>
            <a:ext cx="1139004" cy="302662"/>
          </a:xfrm>
          <a:prstGeom prst="rect">
            <a:avLst/>
          </a:prstGeom>
        </p:spPr>
      </p:pic>
      <p:sp>
        <p:nvSpPr>
          <p:cNvPr id="17" name="Rectangle 16">
            <a:extLst>
              <a:ext uri="{FF2B5EF4-FFF2-40B4-BE49-F238E27FC236}">
                <a16:creationId xmlns:a16="http://schemas.microsoft.com/office/drawing/2014/main" id="{1FB37B2A-68D0-4023-95D6-62CBE20F5BF6}"/>
              </a:ext>
            </a:extLst>
          </p:cNvPr>
          <p:cNvSpPr/>
          <p:nvPr/>
        </p:nvSpPr>
        <p:spPr>
          <a:xfrm>
            <a:off x="3428999" y="664722"/>
            <a:ext cx="5334000" cy="5748778"/>
          </a:xfrm>
          <a:prstGeom prst="rect">
            <a:avLst/>
          </a:prstGeom>
          <a:solidFill>
            <a:schemeClr val="bg1">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672CB0C6-C324-4159-99CC-2DF71814D3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7635" y="563656"/>
            <a:ext cx="3056726" cy="1523995"/>
          </a:xfrm>
          <a:prstGeom prst="rect">
            <a:avLst/>
          </a:prstGeom>
        </p:spPr>
      </p:pic>
      <p:sp>
        <p:nvSpPr>
          <p:cNvPr id="15" name="TextBox 14">
            <a:extLst>
              <a:ext uri="{FF2B5EF4-FFF2-40B4-BE49-F238E27FC236}">
                <a16:creationId xmlns:a16="http://schemas.microsoft.com/office/drawing/2014/main" id="{A6A6FDAF-40D3-4259-82B6-A1BA2136747C}"/>
              </a:ext>
            </a:extLst>
          </p:cNvPr>
          <p:cNvSpPr txBox="1"/>
          <p:nvPr/>
        </p:nvSpPr>
        <p:spPr>
          <a:xfrm>
            <a:off x="3861619" y="2611047"/>
            <a:ext cx="4468757" cy="3279057"/>
          </a:xfrm>
          <a:prstGeom prst="rect">
            <a:avLst/>
          </a:prstGeom>
          <a:noFill/>
        </p:spPr>
        <p:txBody>
          <a:bodyPr wrap="square" lIns="0" tIns="0" rIns="0" bIns="0" rtlCol="0" anchor="b">
            <a:noAutofit/>
          </a:bodyPr>
          <a:lstStyle/>
          <a:p>
            <a:r>
              <a:rPr lang="en-CA" sz="4000" b="1" dirty="0">
                <a:latin typeface="+mj-lt"/>
              </a:rPr>
              <a:t>City of St. Thomas</a:t>
            </a:r>
          </a:p>
          <a:p>
            <a:r>
              <a:rPr lang="en-CA" sz="4000" b="1" dirty="0">
                <a:latin typeface="+mj-lt"/>
              </a:rPr>
              <a:t>Multi-Modal Transportation Master Plan Update</a:t>
            </a:r>
          </a:p>
          <a:p>
            <a:r>
              <a:rPr lang="en-CA" sz="2000" b="1" dirty="0">
                <a:latin typeface="+mj-lt"/>
              </a:rPr>
              <a:t>Virtual Public Consultation Meeting</a:t>
            </a:r>
          </a:p>
          <a:p>
            <a:r>
              <a:rPr lang="en-CA" sz="2000" b="1" dirty="0">
                <a:latin typeface="+mj-lt"/>
              </a:rPr>
              <a:t>September 9, 2020</a:t>
            </a:r>
            <a:endParaRPr lang="en-US" sz="2000" b="1" dirty="0">
              <a:latin typeface="+mj-lt"/>
            </a:endParaRPr>
          </a:p>
        </p:txBody>
      </p:sp>
      <p:pic>
        <p:nvPicPr>
          <p:cNvPr id="9" name="Audio 8">
            <a:hlinkClick r:id="" action="ppaction://media"/>
            <a:extLst>
              <a:ext uri="{FF2B5EF4-FFF2-40B4-BE49-F238E27FC236}">
                <a16:creationId xmlns:a16="http://schemas.microsoft.com/office/drawing/2014/main" id="{C1CABA14-0784-432B-A187-B4725CE2C0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0006621"/>
      </p:ext>
    </p:extLst>
  </p:cSld>
  <p:clrMapOvr>
    <a:masterClrMapping/>
  </p:clrMapOvr>
  <mc:AlternateContent xmlns:mc="http://schemas.openxmlformats.org/markup-compatibility/2006" xmlns:p14="http://schemas.microsoft.com/office/powerpoint/2010/main">
    <mc:Choice Requires="p14">
      <p:transition spd="slow" p14:dur="2000" advTm="33167"/>
    </mc:Choice>
    <mc:Fallback xmlns="">
      <p:transition spd="slow" advTm="3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796124-068B-4257-BF68-D0353D6A7966}"/>
              </a:ext>
            </a:extLst>
          </p:cNvPr>
          <p:cNvSpPr>
            <a:spLocks noGrp="1"/>
          </p:cNvSpPr>
          <p:nvPr>
            <p:ph type="body" sz="quarter" idx="11"/>
          </p:nvPr>
        </p:nvSpPr>
        <p:spPr>
          <a:xfrm>
            <a:off x="1066800" y="1066800"/>
            <a:ext cx="4145280" cy="609600"/>
          </a:xfrm>
        </p:spPr>
        <p:txBody>
          <a:bodyPr/>
          <a:lstStyle/>
          <a:p>
            <a:r>
              <a:rPr lang="en-US" dirty="0"/>
              <a:t>Trip Distribution</a:t>
            </a:r>
          </a:p>
        </p:txBody>
      </p:sp>
      <p:sp>
        <p:nvSpPr>
          <p:cNvPr id="2" name="Footer Placeholder 1">
            <a:extLst>
              <a:ext uri="{FF2B5EF4-FFF2-40B4-BE49-F238E27FC236}">
                <a16:creationId xmlns:a16="http://schemas.microsoft.com/office/drawing/2014/main" id="{CD605970-D6BE-4062-9CC5-F1538BA9A744}"/>
              </a:ext>
            </a:extLst>
          </p:cNvPr>
          <p:cNvSpPr>
            <a:spLocks noGrp="1"/>
          </p:cNvSpPr>
          <p:nvPr>
            <p:ph type="ftr" sz="quarter" idx="15"/>
          </p:nvPr>
        </p:nvSpPr>
        <p:spPr/>
        <p:txBody>
          <a:bodyPr/>
          <a:lstStyle/>
          <a:p>
            <a:r>
              <a:rPr lang="en-US" dirty="0"/>
              <a:t>Trip Distribution</a:t>
            </a:r>
          </a:p>
        </p:txBody>
      </p:sp>
      <p:sp>
        <p:nvSpPr>
          <p:cNvPr id="11" name="Text Placeholder 2">
            <a:extLst>
              <a:ext uri="{FF2B5EF4-FFF2-40B4-BE49-F238E27FC236}">
                <a16:creationId xmlns:a16="http://schemas.microsoft.com/office/drawing/2014/main" id="{16861650-694C-4CA6-9E97-AD2E1B3459A6}"/>
              </a:ext>
            </a:extLst>
          </p:cNvPr>
          <p:cNvSpPr>
            <a:spLocks noGrp="1"/>
          </p:cNvSpPr>
          <p:nvPr>
            <p:ph type="body" sz="quarter" idx="14"/>
          </p:nvPr>
        </p:nvSpPr>
        <p:spPr>
          <a:xfrm>
            <a:off x="1066800" y="2235671"/>
            <a:ext cx="3299063" cy="3276478"/>
          </a:xfrm>
        </p:spPr>
        <p:txBody>
          <a:bodyPr numCol="1"/>
          <a:lstStyle/>
          <a:p>
            <a:r>
              <a:rPr lang="en-US" dirty="0"/>
              <a:t>Fall Weekday and Summer Weekend represent peak travel times</a:t>
            </a:r>
            <a:endParaRPr lang="en-US" sz="1600" dirty="0"/>
          </a:p>
          <a:p>
            <a:r>
              <a:rPr lang="en-US" sz="1600" dirty="0"/>
              <a:t>Over 60% of trips stay internal to St. Thomas</a:t>
            </a:r>
          </a:p>
          <a:p>
            <a:r>
              <a:rPr lang="en-US" dirty="0"/>
              <a:t>Fairly equal trips between Elgin County East, Port Stanley, City of London, and External Areas</a:t>
            </a:r>
          </a:p>
          <a:p>
            <a:r>
              <a:rPr lang="en-US" dirty="0"/>
              <a:t>Smaller proportion heading to Elgin County West areas</a:t>
            </a:r>
          </a:p>
          <a:p>
            <a:endParaRPr lang="en-US" sz="1600" dirty="0"/>
          </a:p>
          <a:p>
            <a:endParaRPr lang="en-US" sz="1600" dirty="0"/>
          </a:p>
        </p:txBody>
      </p:sp>
      <p:sp>
        <p:nvSpPr>
          <p:cNvPr id="25" name="Slide Number Placeholder 5">
            <a:extLst>
              <a:ext uri="{FF2B5EF4-FFF2-40B4-BE49-F238E27FC236}">
                <a16:creationId xmlns:a16="http://schemas.microsoft.com/office/drawing/2014/main" id="{BD5805E9-B94F-4F80-B395-4907E08242E1}"/>
              </a:ext>
            </a:extLst>
          </p:cNvPr>
          <p:cNvSpPr txBox="1">
            <a:spLocks/>
          </p:cNvSpPr>
          <p:nvPr/>
        </p:nvSpPr>
        <p:spPr>
          <a:xfrm>
            <a:off x="152401" y="6336061"/>
            <a:ext cx="304799" cy="304801"/>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10</a:t>
            </a:fld>
            <a:endParaRPr lang="en-US" dirty="0"/>
          </a:p>
        </p:txBody>
      </p:sp>
      <p:pic>
        <p:nvPicPr>
          <p:cNvPr id="27" name="Picture 26" descr="A picture containing food, drawing&#10;&#10;Description automatically generated">
            <a:extLst>
              <a:ext uri="{FF2B5EF4-FFF2-40B4-BE49-F238E27FC236}">
                <a16:creationId xmlns:a16="http://schemas.microsoft.com/office/drawing/2014/main" id="{292BDACA-C683-4D99-90EE-046885D89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6267346"/>
            <a:ext cx="765210" cy="381511"/>
          </a:xfrm>
          <a:prstGeom prst="rect">
            <a:avLst/>
          </a:prstGeom>
        </p:spPr>
      </p:pic>
      <p:pic>
        <p:nvPicPr>
          <p:cNvPr id="29" name="Picture 28">
            <a:extLst>
              <a:ext uri="{FF2B5EF4-FFF2-40B4-BE49-F238E27FC236}">
                <a16:creationId xmlns:a16="http://schemas.microsoft.com/office/drawing/2014/main" id="{6FEED486-B655-4B7B-9B94-6D21DA31E1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3259" y="6425098"/>
            <a:ext cx="811982" cy="215764"/>
          </a:xfrm>
          <a:prstGeom prst="rect">
            <a:avLst/>
          </a:prstGeom>
        </p:spPr>
      </p:pic>
      <p:pic>
        <p:nvPicPr>
          <p:cNvPr id="3" name="Picture 2">
            <a:extLst>
              <a:ext uri="{FF2B5EF4-FFF2-40B4-BE49-F238E27FC236}">
                <a16:creationId xmlns:a16="http://schemas.microsoft.com/office/drawing/2014/main" id="{CBEEBDE5-61CB-45FC-B11F-8049B11CDD36}"/>
              </a:ext>
            </a:extLst>
          </p:cNvPr>
          <p:cNvPicPr>
            <a:picLocks noChangeAspect="1"/>
          </p:cNvPicPr>
          <p:nvPr/>
        </p:nvPicPr>
        <p:blipFill>
          <a:blip r:embed="rId7"/>
          <a:stretch>
            <a:fillRect/>
          </a:stretch>
        </p:blipFill>
        <p:spPr>
          <a:xfrm>
            <a:off x="4607934" y="1066800"/>
            <a:ext cx="7431665" cy="4712520"/>
          </a:xfrm>
          <a:prstGeom prst="rect">
            <a:avLst/>
          </a:prstGeom>
        </p:spPr>
      </p:pic>
      <p:pic>
        <p:nvPicPr>
          <p:cNvPr id="7" name="Audio 6">
            <a:hlinkClick r:id="" action="ppaction://media"/>
            <a:extLst>
              <a:ext uri="{FF2B5EF4-FFF2-40B4-BE49-F238E27FC236}">
                <a16:creationId xmlns:a16="http://schemas.microsoft.com/office/drawing/2014/main" id="{B1BD070E-C0A3-4FF9-8043-EA53A62226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3456834"/>
      </p:ext>
    </p:extLst>
  </p:cSld>
  <p:clrMapOvr>
    <a:masterClrMapping/>
  </p:clrMapOvr>
  <mc:AlternateContent xmlns:mc="http://schemas.openxmlformats.org/markup-compatibility/2006" xmlns:p14="http://schemas.microsoft.com/office/powerpoint/2010/main">
    <mc:Choice Requires="p14">
      <p:transition spd="slow" p14:dur="2000" advTm="67251"/>
    </mc:Choice>
    <mc:Fallback xmlns="">
      <p:transition spd="slow" advTm="6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33F7145F-6089-4E3D-9CA9-B763848F627E}"/>
              </a:ext>
            </a:extLst>
          </p:cNvPr>
          <p:cNvGraphicFramePr>
            <a:graphicFrameLocks/>
          </p:cNvGraphicFramePr>
          <p:nvPr>
            <p:extLst>
              <p:ext uri="{D42A27DB-BD31-4B8C-83A1-F6EECF244321}">
                <p14:modId xmlns:p14="http://schemas.microsoft.com/office/powerpoint/2010/main" val="2771396968"/>
              </p:ext>
            </p:extLst>
          </p:nvPr>
        </p:nvGraphicFramePr>
        <p:xfrm>
          <a:off x="876866" y="3268149"/>
          <a:ext cx="7330432" cy="309137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a:extLst>
              <a:ext uri="{FF2B5EF4-FFF2-40B4-BE49-F238E27FC236}">
                <a16:creationId xmlns:a16="http://schemas.microsoft.com/office/drawing/2014/main" id="{D2997746-D921-44EC-8D97-5B671222BEA7}"/>
              </a:ext>
            </a:extLst>
          </p:cNvPr>
          <p:cNvSpPr>
            <a:spLocks noGrp="1"/>
          </p:cNvSpPr>
          <p:nvPr>
            <p:ph type="body" sz="quarter" idx="11"/>
          </p:nvPr>
        </p:nvSpPr>
        <p:spPr>
          <a:xfrm>
            <a:off x="2776654" y="2139591"/>
            <a:ext cx="5430644" cy="657225"/>
          </a:xfrm>
        </p:spPr>
        <p:txBody>
          <a:bodyPr/>
          <a:lstStyle/>
          <a:p>
            <a:r>
              <a:rPr lang="en-US" dirty="0"/>
              <a:t>Over 80% of trips by car are less than 6 Kms</a:t>
            </a:r>
          </a:p>
        </p:txBody>
      </p:sp>
      <p:sp>
        <p:nvSpPr>
          <p:cNvPr id="20" name="Text Placeholder 19">
            <a:extLst>
              <a:ext uri="{FF2B5EF4-FFF2-40B4-BE49-F238E27FC236}">
                <a16:creationId xmlns:a16="http://schemas.microsoft.com/office/drawing/2014/main" id="{E855305E-1EE9-415B-B4DF-4722C821DD4F}"/>
              </a:ext>
            </a:extLst>
          </p:cNvPr>
          <p:cNvSpPr>
            <a:spLocks noGrp="1"/>
          </p:cNvSpPr>
          <p:nvPr>
            <p:ph type="body" sz="quarter" idx="32"/>
          </p:nvPr>
        </p:nvSpPr>
        <p:spPr/>
        <p:txBody>
          <a:bodyPr/>
          <a:lstStyle/>
          <a:p>
            <a:r>
              <a:rPr lang="en-US" dirty="0"/>
              <a:t>Mode Share and Trip Length</a:t>
            </a:r>
          </a:p>
        </p:txBody>
      </p:sp>
      <p:sp>
        <p:nvSpPr>
          <p:cNvPr id="2" name="Footer Placeholder 1">
            <a:extLst>
              <a:ext uri="{FF2B5EF4-FFF2-40B4-BE49-F238E27FC236}">
                <a16:creationId xmlns:a16="http://schemas.microsoft.com/office/drawing/2014/main" id="{25693B36-A154-4B5C-AA37-7C7E348A3B77}"/>
              </a:ext>
            </a:extLst>
          </p:cNvPr>
          <p:cNvSpPr>
            <a:spLocks noGrp="1"/>
          </p:cNvSpPr>
          <p:nvPr>
            <p:ph type="ftr" sz="quarter" idx="33"/>
          </p:nvPr>
        </p:nvSpPr>
        <p:spPr/>
        <p:txBody>
          <a:bodyPr/>
          <a:lstStyle/>
          <a:p>
            <a:r>
              <a:rPr lang="en-US" dirty="0"/>
              <a:t>Mode Share</a:t>
            </a:r>
          </a:p>
        </p:txBody>
      </p:sp>
      <p:sp>
        <p:nvSpPr>
          <p:cNvPr id="33" name="TextBox 32">
            <a:extLst>
              <a:ext uri="{FF2B5EF4-FFF2-40B4-BE49-F238E27FC236}">
                <a16:creationId xmlns:a16="http://schemas.microsoft.com/office/drawing/2014/main" id="{59ECAF61-F462-41DC-9272-C71D7A0436CF}"/>
              </a:ext>
            </a:extLst>
          </p:cNvPr>
          <p:cNvSpPr txBox="1"/>
          <p:nvPr/>
        </p:nvSpPr>
        <p:spPr>
          <a:xfrm>
            <a:off x="1332453" y="6280273"/>
            <a:ext cx="3023135" cy="307777"/>
          </a:xfrm>
          <a:prstGeom prst="rect">
            <a:avLst/>
          </a:prstGeom>
          <a:noFill/>
        </p:spPr>
        <p:txBody>
          <a:bodyPr wrap="none" rtlCol="0">
            <a:spAutoFit/>
          </a:bodyPr>
          <a:lstStyle/>
          <a:p>
            <a:r>
              <a:rPr lang="en-US" sz="1400" dirty="0">
                <a:solidFill>
                  <a:schemeClr val="bg1"/>
                </a:solidFill>
              </a:rPr>
              <a:t>Weekday Trip Length in St. Thomas</a:t>
            </a:r>
          </a:p>
        </p:txBody>
      </p:sp>
      <p:sp>
        <p:nvSpPr>
          <p:cNvPr id="34" name="Thought Bubble: Cloud 33">
            <a:extLst>
              <a:ext uri="{FF2B5EF4-FFF2-40B4-BE49-F238E27FC236}">
                <a16:creationId xmlns:a16="http://schemas.microsoft.com/office/drawing/2014/main" id="{5F301029-D148-4A29-BDD4-66AFDF02B6A0}"/>
              </a:ext>
            </a:extLst>
          </p:cNvPr>
          <p:cNvSpPr/>
          <p:nvPr/>
        </p:nvSpPr>
        <p:spPr>
          <a:xfrm>
            <a:off x="9043306" y="1131437"/>
            <a:ext cx="2895600" cy="2180135"/>
          </a:xfrm>
          <a:prstGeom prst="cloudCallout">
            <a:avLst>
              <a:gd name="adj1" fmla="val -78939"/>
              <a:gd name="adj2" fmla="val 50482"/>
            </a:avLst>
          </a:prstGeom>
          <a:noFill/>
          <a:ln>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95% of trips in St. Thomas are made by car</a:t>
            </a:r>
          </a:p>
        </p:txBody>
      </p:sp>
      <p:sp>
        <p:nvSpPr>
          <p:cNvPr id="35" name="Rectangle: Rounded Corners 34">
            <a:extLst>
              <a:ext uri="{FF2B5EF4-FFF2-40B4-BE49-F238E27FC236}">
                <a16:creationId xmlns:a16="http://schemas.microsoft.com/office/drawing/2014/main" id="{06EA8153-CE12-4781-B73F-666627AABE08}"/>
              </a:ext>
            </a:extLst>
          </p:cNvPr>
          <p:cNvSpPr/>
          <p:nvPr/>
        </p:nvSpPr>
        <p:spPr>
          <a:xfrm>
            <a:off x="1686256" y="3429001"/>
            <a:ext cx="1999919" cy="2622742"/>
          </a:xfrm>
          <a:prstGeom prst="roundRect">
            <a:avLst>
              <a:gd name="adj" fmla="val 9522"/>
            </a:avLst>
          </a:prstGeom>
          <a:noFill/>
          <a:ln w="571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5">
            <a:extLst>
              <a:ext uri="{FF2B5EF4-FFF2-40B4-BE49-F238E27FC236}">
                <a16:creationId xmlns:a16="http://schemas.microsoft.com/office/drawing/2014/main" id="{A37BED30-7158-4085-868C-E8EDC97DC4CC}"/>
              </a:ext>
            </a:extLst>
          </p:cNvPr>
          <p:cNvSpPr txBox="1">
            <a:spLocks/>
          </p:cNvSpPr>
          <p:nvPr/>
        </p:nvSpPr>
        <p:spPr>
          <a:xfrm>
            <a:off x="152401" y="6248400"/>
            <a:ext cx="304799" cy="304801"/>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11</a:t>
            </a:fld>
            <a:endParaRPr lang="en-US" dirty="0"/>
          </a:p>
        </p:txBody>
      </p:sp>
      <p:pic>
        <p:nvPicPr>
          <p:cNvPr id="44" name="Picture 43" descr="A picture containing food, drawing&#10;&#10;Description automatically generated">
            <a:extLst>
              <a:ext uri="{FF2B5EF4-FFF2-40B4-BE49-F238E27FC236}">
                <a16:creationId xmlns:a16="http://schemas.microsoft.com/office/drawing/2014/main" id="{5BD47B1A-3DA2-4911-BA25-902BBA816F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0499" y="6327751"/>
            <a:ext cx="765210" cy="381511"/>
          </a:xfrm>
          <a:prstGeom prst="rect">
            <a:avLst/>
          </a:prstGeom>
        </p:spPr>
      </p:pic>
      <p:pic>
        <p:nvPicPr>
          <p:cNvPr id="46" name="Picture 45">
            <a:extLst>
              <a:ext uri="{FF2B5EF4-FFF2-40B4-BE49-F238E27FC236}">
                <a16:creationId xmlns:a16="http://schemas.microsoft.com/office/drawing/2014/main" id="{CFE96874-A667-456B-942C-90563593F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16958" y="6485503"/>
            <a:ext cx="811982" cy="215764"/>
          </a:xfrm>
          <a:prstGeom prst="rect">
            <a:avLst/>
          </a:prstGeom>
        </p:spPr>
      </p:pic>
      <p:pic>
        <p:nvPicPr>
          <p:cNvPr id="5" name="Graphic 4" descr="Car">
            <a:extLst>
              <a:ext uri="{FF2B5EF4-FFF2-40B4-BE49-F238E27FC236}">
                <a16:creationId xmlns:a16="http://schemas.microsoft.com/office/drawing/2014/main" id="{5BF97D07-6094-47FF-8F10-C5939E76F9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2453" y="1977120"/>
            <a:ext cx="1216386" cy="1216386"/>
          </a:xfrm>
          <a:prstGeom prst="rect">
            <a:avLst/>
          </a:prstGeom>
        </p:spPr>
      </p:pic>
      <p:pic>
        <p:nvPicPr>
          <p:cNvPr id="7" name="Audio 6">
            <a:hlinkClick r:id="" action="ppaction://media"/>
            <a:extLst>
              <a:ext uri="{FF2B5EF4-FFF2-40B4-BE49-F238E27FC236}">
                <a16:creationId xmlns:a16="http://schemas.microsoft.com/office/drawing/2014/main" id="{17BB292D-D69D-4565-AE3A-2F05C6CDC8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6413184"/>
      </p:ext>
    </p:extLst>
  </p:cSld>
  <p:clrMapOvr>
    <a:masterClrMapping/>
  </p:clrMapOvr>
  <mc:AlternateContent xmlns:mc="http://schemas.openxmlformats.org/markup-compatibility/2006" xmlns:p14="http://schemas.microsoft.com/office/powerpoint/2010/main">
    <mc:Choice Requires="p14">
      <p:transition spd="slow" p14:dur="2000" advTm="56386"/>
    </mc:Choice>
    <mc:Fallback xmlns="">
      <p:transition spd="slow" advTm="56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33F44CC-EC7A-45F5-9F1C-26EDDD38AB1B}"/>
              </a:ext>
            </a:extLst>
          </p:cNvPr>
          <p:cNvSpPr>
            <a:spLocks noGrp="1"/>
          </p:cNvSpPr>
          <p:nvPr>
            <p:ph type="body" sz="quarter" idx="11"/>
          </p:nvPr>
        </p:nvSpPr>
        <p:spPr/>
        <p:txBody>
          <a:bodyPr/>
          <a:lstStyle/>
          <a:p>
            <a:r>
              <a:rPr lang="en-US" dirty="0"/>
              <a:t>Vision and Objectives</a:t>
            </a:r>
          </a:p>
        </p:txBody>
      </p:sp>
      <p:sp>
        <p:nvSpPr>
          <p:cNvPr id="15" name="Footer Placeholder 14">
            <a:extLst>
              <a:ext uri="{FF2B5EF4-FFF2-40B4-BE49-F238E27FC236}">
                <a16:creationId xmlns:a16="http://schemas.microsoft.com/office/drawing/2014/main" id="{71DAB8D1-B7C3-4328-9FA8-BAE8B8FEEF37}"/>
              </a:ext>
            </a:extLst>
          </p:cNvPr>
          <p:cNvSpPr>
            <a:spLocks noGrp="1"/>
          </p:cNvSpPr>
          <p:nvPr>
            <p:ph type="ftr" sz="quarter" idx="15"/>
          </p:nvPr>
        </p:nvSpPr>
        <p:spPr/>
        <p:txBody>
          <a:bodyPr/>
          <a:lstStyle/>
          <a:p>
            <a:r>
              <a:rPr lang="en-US" dirty="0"/>
              <a:t>Vision</a:t>
            </a:r>
          </a:p>
        </p:txBody>
      </p:sp>
      <p:sp>
        <p:nvSpPr>
          <p:cNvPr id="20" name="TextBox 19">
            <a:extLst>
              <a:ext uri="{FF2B5EF4-FFF2-40B4-BE49-F238E27FC236}">
                <a16:creationId xmlns:a16="http://schemas.microsoft.com/office/drawing/2014/main" id="{08DA5D24-09FF-4354-8470-4871D1642185}"/>
              </a:ext>
            </a:extLst>
          </p:cNvPr>
          <p:cNvSpPr txBox="1"/>
          <p:nvPr/>
        </p:nvSpPr>
        <p:spPr>
          <a:xfrm>
            <a:off x="1881051" y="1914436"/>
            <a:ext cx="9170126" cy="923330"/>
          </a:xfrm>
          <a:prstGeom prst="rect">
            <a:avLst/>
          </a:prstGeom>
          <a:noFill/>
        </p:spPr>
        <p:txBody>
          <a:bodyPr wrap="square">
            <a:spAutoFit/>
          </a:bodyPr>
          <a:lstStyle/>
          <a:p>
            <a:pPr marL="0" indent="0" algn="ctr">
              <a:buNone/>
            </a:pPr>
            <a:r>
              <a:rPr lang="en-US" dirty="0">
                <a:solidFill>
                  <a:schemeClr val="bg1"/>
                </a:solidFill>
              </a:rPr>
              <a:t>“Multi-Modal Transportation Network that facilitates connectivity for residents to jobs, services, and recreation, providing options for traveling within and beyond the City safely and efficiently.”</a:t>
            </a:r>
          </a:p>
        </p:txBody>
      </p:sp>
      <p:graphicFrame>
        <p:nvGraphicFramePr>
          <p:cNvPr id="24" name="Table 24">
            <a:extLst>
              <a:ext uri="{FF2B5EF4-FFF2-40B4-BE49-F238E27FC236}">
                <a16:creationId xmlns:a16="http://schemas.microsoft.com/office/drawing/2014/main" id="{3023211F-7E38-40E4-8D52-D9E00A4A4E57}"/>
              </a:ext>
            </a:extLst>
          </p:cNvPr>
          <p:cNvGraphicFramePr>
            <a:graphicFrameLocks noGrp="1"/>
          </p:cNvGraphicFramePr>
          <p:nvPr>
            <p:extLst>
              <p:ext uri="{D42A27DB-BD31-4B8C-83A1-F6EECF244321}">
                <p14:modId xmlns:p14="http://schemas.microsoft.com/office/powerpoint/2010/main" val="2632604238"/>
              </p:ext>
            </p:extLst>
          </p:nvPr>
        </p:nvGraphicFramePr>
        <p:xfrm>
          <a:off x="1040675" y="3143794"/>
          <a:ext cx="10535919" cy="2971800"/>
        </p:xfrm>
        <a:graphic>
          <a:graphicData uri="http://schemas.openxmlformats.org/drawingml/2006/table">
            <a:tbl>
              <a:tblPr>
                <a:tableStyleId>{2D5ABB26-0587-4C30-8999-92F81FD0307C}</a:tableStyleId>
              </a:tblPr>
              <a:tblGrid>
                <a:gridCol w="3511973">
                  <a:extLst>
                    <a:ext uri="{9D8B030D-6E8A-4147-A177-3AD203B41FA5}">
                      <a16:colId xmlns:a16="http://schemas.microsoft.com/office/drawing/2014/main" val="805851745"/>
                    </a:ext>
                  </a:extLst>
                </a:gridCol>
                <a:gridCol w="3511973">
                  <a:extLst>
                    <a:ext uri="{9D8B030D-6E8A-4147-A177-3AD203B41FA5}">
                      <a16:colId xmlns:a16="http://schemas.microsoft.com/office/drawing/2014/main" val="2451099144"/>
                    </a:ext>
                  </a:extLst>
                </a:gridCol>
                <a:gridCol w="3511973">
                  <a:extLst>
                    <a:ext uri="{9D8B030D-6E8A-4147-A177-3AD203B41FA5}">
                      <a16:colId xmlns:a16="http://schemas.microsoft.com/office/drawing/2014/main" val="3569851033"/>
                    </a:ext>
                  </a:extLst>
                </a:gridCol>
              </a:tblGrid>
              <a:tr h="1485900">
                <a:tc>
                  <a:txBody>
                    <a:bodyPr/>
                    <a:lstStyle/>
                    <a:p>
                      <a:pPr algn="ctr"/>
                      <a:r>
                        <a:rPr lang="en-US" sz="1600" b="1" dirty="0">
                          <a:solidFill>
                            <a:schemeClr val="bg1"/>
                          </a:solidFill>
                        </a:rPr>
                        <a:t>Provide infrastructure for growth</a:t>
                      </a:r>
                    </a:p>
                  </a:txBody>
                  <a:tcPr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1600" b="1" dirty="0">
                          <a:solidFill>
                            <a:schemeClr val="bg1"/>
                          </a:solidFill>
                        </a:rPr>
                        <a:t>Plan flexible infrastructure for Seasonal Changes</a:t>
                      </a:r>
                    </a:p>
                  </a:txBody>
                  <a:tcPr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1600" b="1" dirty="0">
                          <a:solidFill>
                            <a:schemeClr val="bg1"/>
                          </a:solidFill>
                        </a:rPr>
                        <a:t>Prioritize and encourage active transportation</a:t>
                      </a:r>
                    </a:p>
                  </a:txBody>
                  <a:tcPr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2153687"/>
                  </a:ext>
                </a:extLst>
              </a:tr>
              <a:tr h="1485900">
                <a:tc>
                  <a:txBody>
                    <a:bodyPr/>
                    <a:lstStyle/>
                    <a:p>
                      <a:pPr algn="ctr"/>
                      <a:r>
                        <a:rPr lang="en-US" sz="1600" b="1" dirty="0">
                          <a:solidFill>
                            <a:schemeClr val="bg1"/>
                          </a:solidFill>
                        </a:rPr>
                        <a:t>Prioritize and encourage Transit</a:t>
                      </a:r>
                    </a:p>
                  </a:txBody>
                  <a:tcPr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1600" b="1" dirty="0">
                          <a:solidFill>
                            <a:schemeClr val="bg1"/>
                          </a:solidFill>
                        </a:rPr>
                        <a:t>Improve safety for all road users</a:t>
                      </a:r>
                    </a:p>
                  </a:txBody>
                  <a:tcPr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1600" b="1" dirty="0">
                          <a:solidFill>
                            <a:schemeClr val="bg1"/>
                          </a:solidFill>
                        </a:rPr>
                        <a:t>Enhance multi-modal connections</a:t>
                      </a:r>
                    </a:p>
                  </a:txBody>
                  <a:tcPr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91089931"/>
                  </a:ext>
                </a:extLst>
              </a:tr>
            </a:tbl>
          </a:graphicData>
        </a:graphic>
      </p:graphicFrame>
      <p:pic>
        <p:nvPicPr>
          <p:cNvPr id="26" name="Graphic 25" descr="Partial sun">
            <a:extLst>
              <a:ext uri="{FF2B5EF4-FFF2-40B4-BE49-F238E27FC236}">
                <a16:creationId xmlns:a16="http://schemas.microsoft.com/office/drawing/2014/main" id="{8D04514D-3DA1-4BE5-86D9-AB3C19289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1434" y="3002728"/>
            <a:ext cx="914400" cy="914400"/>
          </a:xfrm>
          <a:prstGeom prst="rect">
            <a:avLst/>
          </a:prstGeom>
        </p:spPr>
      </p:pic>
      <p:pic>
        <p:nvPicPr>
          <p:cNvPr id="28" name="Graphic 27" descr="City">
            <a:extLst>
              <a:ext uri="{FF2B5EF4-FFF2-40B4-BE49-F238E27FC236}">
                <a16:creationId xmlns:a16="http://schemas.microsoft.com/office/drawing/2014/main" id="{108DC865-F9C2-471B-9E45-1859F8F319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98766" y="3002728"/>
            <a:ext cx="914400" cy="914400"/>
          </a:xfrm>
          <a:prstGeom prst="rect">
            <a:avLst/>
          </a:prstGeom>
        </p:spPr>
      </p:pic>
      <p:pic>
        <p:nvPicPr>
          <p:cNvPr id="30" name="Graphic 29" descr="Connected">
            <a:extLst>
              <a:ext uri="{FF2B5EF4-FFF2-40B4-BE49-F238E27FC236}">
                <a16:creationId xmlns:a16="http://schemas.microsoft.com/office/drawing/2014/main" id="{7680590F-9FEE-47B4-8DD1-57884D942D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04102" y="4815841"/>
            <a:ext cx="914400" cy="914400"/>
          </a:xfrm>
          <a:prstGeom prst="rect">
            <a:avLst/>
          </a:prstGeom>
        </p:spPr>
      </p:pic>
      <p:pic>
        <p:nvPicPr>
          <p:cNvPr id="32" name="Graphic 31" descr="Family with boy">
            <a:extLst>
              <a:ext uri="{FF2B5EF4-FFF2-40B4-BE49-F238E27FC236}">
                <a16:creationId xmlns:a16="http://schemas.microsoft.com/office/drawing/2014/main" id="{5346720B-AA72-4A3E-8C55-5BCF4A10C7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51434" y="4815841"/>
            <a:ext cx="914400" cy="914400"/>
          </a:xfrm>
          <a:prstGeom prst="rect">
            <a:avLst/>
          </a:prstGeom>
        </p:spPr>
      </p:pic>
      <p:pic>
        <p:nvPicPr>
          <p:cNvPr id="34" name="Graphic 33" descr="Bus">
            <a:extLst>
              <a:ext uri="{FF2B5EF4-FFF2-40B4-BE49-F238E27FC236}">
                <a16:creationId xmlns:a16="http://schemas.microsoft.com/office/drawing/2014/main" id="{81917793-04EC-481B-8A9D-ACCA16B638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98766" y="4815841"/>
            <a:ext cx="914400" cy="914400"/>
          </a:xfrm>
          <a:prstGeom prst="rect">
            <a:avLst/>
          </a:prstGeom>
        </p:spPr>
      </p:pic>
      <p:pic>
        <p:nvPicPr>
          <p:cNvPr id="36" name="Graphic 35" descr="Cycling">
            <a:extLst>
              <a:ext uri="{FF2B5EF4-FFF2-40B4-BE49-F238E27FC236}">
                <a16:creationId xmlns:a16="http://schemas.microsoft.com/office/drawing/2014/main" id="{77727149-6BAD-4341-B75E-4A83180D63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04102" y="3002728"/>
            <a:ext cx="914400" cy="914400"/>
          </a:xfrm>
          <a:prstGeom prst="rect">
            <a:avLst/>
          </a:prstGeom>
        </p:spPr>
      </p:pic>
      <p:sp>
        <p:nvSpPr>
          <p:cNvPr id="37" name="Slide Number Placeholder 5">
            <a:extLst>
              <a:ext uri="{FF2B5EF4-FFF2-40B4-BE49-F238E27FC236}">
                <a16:creationId xmlns:a16="http://schemas.microsoft.com/office/drawing/2014/main" id="{8DCB308D-7A8A-4CFD-957F-DB2B034B8E0B}"/>
              </a:ext>
            </a:extLst>
          </p:cNvPr>
          <p:cNvSpPr txBox="1">
            <a:spLocks/>
          </p:cNvSpPr>
          <p:nvPr/>
        </p:nvSpPr>
        <p:spPr>
          <a:xfrm>
            <a:off x="124176" y="6400801"/>
            <a:ext cx="330426" cy="298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z="900" smtClean="0">
                <a:solidFill>
                  <a:schemeClr val="bg1"/>
                </a:solidFill>
              </a:rPr>
              <a:pPr/>
              <a:t>12</a:t>
            </a:fld>
            <a:endParaRPr lang="en-US" sz="900" dirty="0">
              <a:solidFill>
                <a:schemeClr val="bg1"/>
              </a:solidFill>
            </a:endParaRPr>
          </a:p>
        </p:txBody>
      </p:sp>
      <p:pic>
        <p:nvPicPr>
          <p:cNvPr id="43" name="Picture 42" descr="A picture containing food, drawing&#10;&#10;Description automatically generated">
            <a:extLst>
              <a:ext uri="{FF2B5EF4-FFF2-40B4-BE49-F238E27FC236}">
                <a16:creationId xmlns:a16="http://schemas.microsoft.com/office/drawing/2014/main" id="{7B13024A-34F8-4685-8B4B-FED36C7803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60824" y="6304858"/>
            <a:ext cx="765210" cy="381511"/>
          </a:xfrm>
          <a:prstGeom prst="rect">
            <a:avLst/>
          </a:prstGeom>
        </p:spPr>
      </p:pic>
      <p:pic>
        <p:nvPicPr>
          <p:cNvPr id="45" name="Picture 44">
            <a:extLst>
              <a:ext uri="{FF2B5EF4-FFF2-40B4-BE49-F238E27FC236}">
                <a16:creationId xmlns:a16="http://schemas.microsoft.com/office/drawing/2014/main" id="{F33A77E5-7F6E-4AF9-BC00-988C6B91CA3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187283" y="6462610"/>
            <a:ext cx="811982" cy="215764"/>
          </a:xfrm>
          <a:prstGeom prst="rect">
            <a:avLst/>
          </a:prstGeom>
        </p:spPr>
      </p:pic>
      <p:pic>
        <p:nvPicPr>
          <p:cNvPr id="4" name="Audio 3">
            <a:hlinkClick r:id="" action="ppaction://media"/>
            <a:extLst>
              <a:ext uri="{FF2B5EF4-FFF2-40B4-BE49-F238E27FC236}">
                <a16:creationId xmlns:a16="http://schemas.microsoft.com/office/drawing/2014/main" id="{E11C2E88-4AEF-474C-A5FE-DC1F57A3B16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6117320"/>
      </p:ext>
    </p:extLst>
  </p:cSld>
  <p:clrMapOvr>
    <a:masterClrMapping/>
  </p:clrMapOvr>
  <mc:AlternateContent xmlns:mc="http://schemas.openxmlformats.org/markup-compatibility/2006" xmlns:p14="http://schemas.microsoft.com/office/powerpoint/2010/main">
    <mc:Choice Requires="p14">
      <p:transition spd="slow" p14:dur="2000" advTm="61633"/>
    </mc:Choice>
    <mc:Fallback xmlns="">
      <p:transition spd="slow" advTm="6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184FBA-8F18-4306-95B0-158AF6CD979C}"/>
              </a:ext>
            </a:extLst>
          </p:cNvPr>
          <p:cNvSpPr>
            <a:spLocks noGrp="1"/>
          </p:cNvSpPr>
          <p:nvPr>
            <p:ph type="body" sz="quarter" idx="11"/>
          </p:nvPr>
        </p:nvSpPr>
        <p:spPr/>
        <p:txBody>
          <a:bodyPr/>
          <a:lstStyle/>
          <a:p>
            <a:r>
              <a:rPr lang="en-US" dirty="0"/>
              <a:t>Next Steps</a:t>
            </a:r>
          </a:p>
        </p:txBody>
      </p:sp>
      <p:sp>
        <p:nvSpPr>
          <p:cNvPr id="91" name="Text Placeholder 90">
            <a:extLst>
              <a:ext uri="{FF2B5EF4-FFF2-40B4-BE49-F238E27FC236}">
                <a16:creationId xmlns:a16="http://schemas.microsoft.com/office/drawing/2014/main" id="{FEB3F657-3955-456D-A834-D9B0090DC67E}"/>
              </a:ext>
            </a:extLst>
          </p:cNvPr>
          <p:cNvSpPr>
            <a:spLocks noGrp="1"/>
          </p:cNvSpPr>
          <p:nvPr>
            <p:ph type="body" sz="quarter" idx="14"/>
          </p:nvPr>
        </p:nvSpPr>
        <p:spPr>
          <a:xfrm>
            <a:off x="1066801" y="2085975"/>
            <a:ext cx="3489664" cy="4314825"/>
          </a:xfrm>
        </p:spPr>
        <p:txBody>
          <a:bodyPr numCol="1"/>
          <a:lstStyle/>
          <a:p>
            <a:r>
              <a:rPr lang="en-US" sz="1800" dirty="0"/>
              <a:t>Review and consider feedback from the Online Survey and Public Meetings</a:t>
            </a:r>
          </a:p>
          <a:p>
            <a:r>
              <a:rPr lang="en-US" sz="1800" dirty="0"/>
              <a:t>Prepare traffic forecasting and modeling to understand future needs and opportunities</a:t>
            </a:r>
          </a:p>
          <a:p>
            <a:r>
              <a:rPr lang="en-US" sz="1800" dirty="0"/>
              <a:t>Identify and assess alternative solutions</a:t>
            </a:r>
          </a:p>
          <a:p>
            <a:r>
              <a:rPr lang="en-US" sz="1800" dirty="0"/>
              <a:t>Another Public Consultation Meeting will be held during Phase 3 (winter, 2020)</a:t>
            </a:r>
          </a:p>
        </p:txBody>
      </p:sp>
      <p:sp>
        <p:nvSpPr>
          <p:cNvPr id="4" name="Footer Placeholder 3">
            <a:extLst>
              <a:ext uri="{FF2B5EF4-FFF2-40B4-BE49-F238E27FC236}">
                <a16:creationId xmlns:a16="http://schemas.microsoft.com/office/drawing/2014/main" id="{353600E7-F88A-474D-B78F-31310E8898F8}"/>
              </a:ext>
            </a:extLst>
          </p:cNvPr>
          <p:cNvSpPr>
            <a:spLocks noGrp="1"/>
          </p:cNvSpPr>
          <p:nvPr>
            <p:ph type="ftr" sz="quarter" idx="15"/>
          </p:nvPr>
        </p:nvSpPr>
        <p:spPr/>
        <p:txBody>
          <a:bodyPr/>
          <a:lstStyle/>
          <a:p>
            <a:r>
              <a:rPr lang="en-US" dirty="0"/>
              <a:t>Next Steps</a:t>
            </a:r>
          </a:p>
        </p:txBody>
      </p:sp>
      <p:sp>
        <p:nvSpPr>
          <p:cNvPr id="5" name="Slide Number Placeholder 4">
            <a:extLst>
              <a:ext uri="{FF2B5EF4-FFF2-40B4-BE49-F238E27FC236}">
                <a16:creationId xmlns:a16="http://schemas.microsoft.com/office/drawing/2014/main" id="{B09C2013-96C3-4B68-B140-862FF9DF85DD}"/>
              </a:ext>
            </a:extLst>
          </p:cNvPr>
          <p:cNvSpPr>
            <a:spLocks noGrp="1"/>
          </p:cNvSpPr>
          <p:nvPr>
            <p:ph type="sldNum" sz="quarter" idx="16"/>
          </p:nvPr>
        </p:nvSpPr>
        <p:spPr/>
        <p:txBody>
          <a:bodyPr/>
          <a:lstStyle/>
          <a:p>
            <a:fld id="{DD01415F-5F32-4771-AE74-55868ADB41CE}" type="slidenum">
              <a:rPr lang="en-US" smtClean="0"/>
              <a:pPr/>
              <a:t>13</a:t>
            </a:fld>
            <a:endParaRPr lang="en-US"/>
          </a:p>
        </p:txBody>
      </p:sp>
      <p:grpSp>
        <p:nvGrpSpPr>
          <p:cNvPr id="11" name="Group 10">
            <a:extLst>
              <a:ext uri="{FF2B5EF4-FFF2-40B4-BE49-F238E27FC236}">
                <a16:creationId xmlns:a16="http://schemas.microsoft.com/office/drawing/2014/main" id="{4BB9E349-624F-4579-A072-55EE7346AD6D}"/>
              </a:ext>
            </a:extLst>
          </p:cNvPr>
          <p:cNvGrpSpPr/>
          <p:nvPr/>
        </p:nvGrpSpPr>
        <p:grpSpPr>
          <a:xfrm>
            <a:off x="5068388" y="2532017"/>
            <a:ext cx="6457406" cy="2362200"/>
            <a:chOff x="1209959" y="1604083"/>
            <a:chExt cx="6743184" cy="3215186"/>
          </a:xfrm>
        </p:grpSpPr>
        <p:cxnSp>
          <p:nvCxnSpPr>
            <p:cNvPr id="13" name="Straight Connector 12">
              <a:extLst>
                <a:ext uri="{FF2B5EF4-FFF2-40B4-BE49-F238E27FC236}">
                  <a16:creationId xmlns:a16="http://schemas.microsoft.com/office/drawing/2014/main" id="{13821572-008F-4E12-96A7-5C0742DF7E09}"/>
                </a:ext>
              </a:extLst>
            </p:cNvPr>
            <p:cNvCxnSpPr>
              <a:cxnSpLocks/>
              <a:stCxn id="33" idx="4"/>
              <a:endCxn id="21" idx="0"/>
            </p:cNvCxnSpPr>
            <p:nvPr/>
          </p:nvCxnSpPr>
          <p:spPr>
            <a:xfrm>
              <a:off x="5380800"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05DDB4-D5B5-4098-B8BC-85CDF2E179BD}"/>
                </a:ext>
              </a:extLst>
            </p:cNvPr>
            <p:cNvCxnSpPr>
              <a:cxnSpLocks/>
              <a:stCxn id="32" idx="4"/>
              <a:endCxn id="20" idx="0"/>
            </p:cNvCxnSpPr>
            <p:nvPr/>
          </p:nvCxnSpPr>
          <p:spPr>
            <a:xfrm>
              <a:off x="3766346"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46C19B-9D50-437A-9626-BE7295AC0172}"/>
                </a:ext>
              </a:extLst>
            </p:cNvPr>
            <p:cNvCxnSpPr>
              <a:stCxn id="35" idx="4"/>
              <a:endCxn id="19" idx="0"/>
            </p:cNvCxnSpPr>
            <p:nvPr/>
          </p:nvCxnSpPr>
          <p:spPr>
            <a:xfrm>
              <a:off x="2135969" y="4195658"/>
              <a:ext cx="1" cy="223942"/>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sp>
          <p:nvSpPr>
            <p:cNvPr id="16" name="Flowchart: Process 15">
              <a:extLst>
                <a:ext uri="{FF2B5EF4-FFF2-40B4-BE49-F238E27FC236}">
                  <a16:creationId xmlns:a16="http://schemas.microsoft.com/office/drawing/2014/main" id="{63D5B2C6-787B-4B16-8C4F-5F0EBA33DEBA}"/>
                </a:ext>
              </a:extLst>
            </p:cNvPr>
            <p:cNvSpPr/>
            <p:nvPr/>
          </p:nvSpPr>
          <p:spPr>
            <a:xfrm>
              <a:off x="1874288" y="3903392"/>
              <a:ext cx="5340582" cy="144111"/>
            </a:xfrm>
            <a:prstGeom prst="flowChartProcess">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a:extLst>
                <a:ext uri="{FF2B5EF4-FFF2-40B4-BE49-F238E27FC236}">
                  <a16:creationId xmlns:a16="http://schemas.microsoft.com/office/drawing/2014/main" id="{28167131-832E-4777-91E0-6AE24922D593}"/>
                </a:ext>
              </a:extLst>
            </p:cNvPr>
            <p:cNvSpPr/>
            <p:nvPr/>
          </p:nvSpPr>
          <p:spPr>
            <a:xfrm>
              <a:off x="1981200" y="3882724"/>
              <a:ext cx="5212080" cy="168668"/>
            </a:xfrm>
            <a:prstGeom prst="flowChartProcess">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B303AB0-0A02-4701-AD4A-DBBB322B1E65}"/>
                </a:ext>
              </a:extLst>
            </p:cNvPr>
            <p:cNvGrpSpPr/>
            <p:nvPr/>
          </p:nvGrpSpPr>
          <p:grpSpPr>
            <a:xfrm>
              <a:off x="1438324" y="2117347"/>
              <a:ext cx="6286423" cy="1538504"/>
              <a:chOff x="0" y="-1545100"/>
              <a:chExt cx="6375736" cy="4951241"/>
            </a:xfrm>
          </p:grpSpPr>
          <p:grpSp>
            <p:nvGrpSpPr>
              <p:cNvPr id="78" name="Group 77">
                <a:extLst>
                  <a:ext uri="{FF2B5EF4-FFF2-40B4-BE49-F238E27FC236}">
                    <a16:creationId xmlns:a16="http://schemas.microsoft.com/office/drawing/2014/main" id="{293C394A-D9A0-4B1E-83B9-C3B78DE29119}"/>
                  </a:ext>
                </a:extLst>
              </p:cNvPr>
              <p:cNvGrpSpPr/>
              <p:nvPr/>
            </p:nvGrpSpPr>
            <p:grpSpPr>
              <a:xfrm>
                <a:off x="0" y="-1543680"/>
                <a:ext cx="1623390" cy="4949821"/>
                <a:chOff x="0" y="-1543680"/>
                <a:chExt cx="1623390" cy="4949821"/>
              </a:xfrm>
            </p:grpSpPr>
            <p:sp>
              <p:nvSpPr>
                <p:cNvPr id="87" name="Isosceles Triangle 86">
                  <a:extLst>
                    <a:ext uri="{FF2B5EF4-FFF2-40B4-BE49-F238E27FC236}">
                      <a16:creationId xmlns:a16="http://schemas.microsoft.com/office/drawing/2014/main" id="{0B13D83D-B2F3-4320-9169-3E727EDEB57F}"/>
                    </a:ext>
                  </a:extLst>
                </p:cNvPr>
                <p:cNvSpPr/>
                <p:nvPr/>
              </p:nvSpPr>
              <p:spPr>
                <a:xfrm rot="5400000">
                  <a:off x="1232681" y="2432536"/>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8" name="Rectangle: Rounded Corners 87">
                  <a:extLst>
                    <a:ext uri="{FF2B5EF4-FFF2-40B4-BE49-F238E27FC236}">
                      <a16:creationId xmlns:a16="http://schemas.microsoft.com/office/drawing/2014/main" id="{984AB135-86E9-46F7-AC00-70B5BEC154F7}"/>
                    </a:ext>
                  </a:extLst>
                </p:cNvPr>
                <p:cNvSpPr/>
                <p:nvPr/>
              </p:nvSpPr>
              <p:spPr>
                <a:xfrm>
                  <a:off x="0" y="-1543680"/>
                  <a:ext cx="1415116" cy="4949821"/>
                </a:xfrm>
                <a:prstGeom prst="roundRect">
                  <a:avLst/>
                </a:prstGeom>
                <a:solidFill>
                  <a:srgbClr val="FEF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9" name="Group 78">
                <a:extLst>
                  <a:ext uri="{FF2B5EF4-FFF2-40B4-BE49-F238E27FC236}">
                    <a16:creationId xmlns:a16="http://schemas.microsoft.com/office/drawing/2014/main" id="{523EB186-EB88-4130-94E4-4259499B14C9}"/>
                  </a:ext>
                </a:extLst>
              </p:cNvPr>
              <p:cNvGrpSpPr/>
              <p:nvPr/>
            </p:nvGrpSpPr>
            <p:grpSpPr>
              <a:xfrm>
                <a:off x="1653540" y="-1545100"/>
                <a:ext cx="4722196" cy="4950745"/>
                <a:chOff x="0" y="-1545100"/>
                <a:chExt cx="4722196" cy="4950745"/>
              </a:xfrm>
            </p:grpSpPr>
            <p:grpSp>
              <p:nvGrpSpPr>
                <p:cNvPr id="80" name="Group 79">
                  <a:extLst>
                    <a:ext uri="{FF2B5EF4-FFF2-40B4-BE49-F238E27FC236}">
                      <a16:creationId xmlns:a16="http://schemas.microsoft.com/office/drawing/2014/main" id="{C73904BB-87B4-4D49-9FF4-CDFAB2B9982D}"/>
                    </a:ext>
                  </a:extLst>
                </p:cNvPr>
                <p:cNvGrpSpPr/>
                <p:nvPr/>
              </p:nvGrpSpPr>
              <p:grpSpPr>
                <a:xfrm>
                  <a:off x="0" y="-1544176"/>
                  <a:ext cx="1631010" cy="4949821"/>
                  <a:chOff x="0" y="-1544176"/>
                  <a:chExt cx="1631010" cy="4949821"/>
                </a:xfrm>
              </p:grpSpPr>
              <p:sp>
                <p:nvSpPr>
                  <p:cNvPr id="85" name="Rectangle: Rounded Corners 84">
                    <a:extLst>
                      <a:ext uri="{FF2B5EF4-FFF2-40B4-BE49-F238E27FC236}">
                        <a16:creationId xmlns:a16="http://schemas.microsoft.com/office/drawing/2014/main" id="{F665D6E6-9D75-4532-BDF9-F75E2D756B24}"/>
                      </a:ext>
                    </a:extLst>
                  </p:cNvPr>
                  <p:cNvSpPr/>
                  <p:nvPr/>
                </p:nvSpPr>
                <p:spPr>
                  <a:xfrm>
                    <a:off x="0" y="-1544176"/>
                    <a:ext cx="1415116" cy="4949821"/>
                  </a:xfrm>
                  <a:prstGeom prst="roundRect">
                    <a:avLst/>
                  </a:prstGeom>
                  <a:solidFill>
                    <a:srgbClr val="FDEA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Isosceles Triangle 85">
                    <a:extLst>
                      <a:ext uri="{FF2B5EF4-FFF2-40B4-BE49-F238E27FC236}">
                        <a16:creationId xmlns:a16="http://schemas.microsoft.com/office/drawing/2014/main" id="{C6E00AA0-BA65-4B33-B3B6-D6DA475365CF}"/>
                      </a:ext>
                    </a:extLst>
                  </p:cNvPr>
                  <p:cNvSpPr/>
                  <p:nvPr/>
                </p:nvSpPr>
                <p:spPr>
                  <a:xfrm rot="5400000">
                    <a:off x="1240301" y="2432536"/>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81" name="Group 80">
                  <a:extLst>
                    <a:ext uri="{FF2B5EF4-FFF2-40B4-BE49-F238E27FC236}">
                      <a16:creationId xmlns:a16="http://schemas.microsoft.com/office/drawing/2014/main" id="{B413AC01-9681-4189-981E-10CE5AD83EBF}"/>
                    </a:ext>
                  </a:extLst>
                </p:cNvPr>
                <p:cNvGrpSpPr/>
                <p:nvPr/>
              </p:nvGrpSpPr>
              <p:grpSpPr>
                <a:xfrm>
                  <a:off x="1638300" y="-1545100"/>
                  <a:ext cx="3083896" cy="4950744"/>
                  <a:chOff x="0" y="-1545100"/>
                  <a:chExt cx="3083896" cy="4950744"/>
                </a:xfrm>
              </p:grpSpPr>
              <p:sp>
                <p:nvSpPr>
                  <p:cNvPr id="82" name="Rectangle: Rounded Corners 81">
                    <a:extLst>
                      <a:ext uri="{FF2B5EF4-FFF2-40B4-BE49-F238E27FC236}">
                        <a16:creationId xmlns:a16="http://schemas.microsoft.com/office/drawing/2014/main" id="{1F932CC9-9BEA-41F0-B60F-92DD4B50940B}"/>
                      </a:ext>
                    </a:extLst>
                  </p:cNvPr>
                  <p:cNvSpPr/>
                  <p:nvPr/>
                </p:nvSpPr>
                <p:spPr>
                  <a:xfrm>
                    <a:off x="0" y="-1545100"/>
                    <a:ext cx="1415116" cy="4949821"/>
                  </a:xfrm>
                  <a:prstGeom prst="roundRect">
                    <a:avLst/>
                  </a:prstGeom>
                  <a:solidFill>
                    <a:srgbClr val="FAD5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3" name="Isosceles Triangle 82">
                    <a:extLst>
                      <a:ext uri="{FF2B5EF4-FFF2-40B4-BE49-F238E27FC236}">
                        <a16:creationId xmlns:a16="http://schemas.microsoft.com/office/drawing/2014/main" id="{12DF91B8-1EB1-4A45-95A7-6675E9C210DC}"/>
                      </a:ext>
                    </a:extLst>
                  </p:cNvPr>
                  <p:cNvSpPr/>
                  <p:nvPr/>
                </p:nvSpPr>
                <p:spPr>
                  <a:xfrm rot="5400000">
                    <a:off x="1247922" y="2432535"/>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Rectangle: Rounded Corners 83">
                    <a:extLst>
                      <a:ext uri="{FF2B5EF4-FFF2-40B4-BE49-F238E27FC236}">
                        <a16:creationId xmlns:a16="http://schemas.microsoft.com/office/drawing/2014/main" id="{575C2553-87F1-47A3-97EA-FC4D09778D0A}"/>
                      </a:ext>
                    </a:extLst>
                  </p:cNvPr>
                  <p:cNvSpPr/>
                  <p:nvPr/>
                </p:nvSpPr>
                <p:spPr>
                  <a:xfrm>
                    <a:off x="1668780" y="-1545100"/>
                    <a:ext cx="1415116" cy="4950744"/>
                  </a:xfrm>
                  <a:prstGeom prst="roundRect">
                    <a:avLst/>
                  </a:prstGeom>
                  <a:solidFill>
                    <a:srgbClr val="F8C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19" name="TextBox 18">
              <a:extLst>
                <a:ext uri="{FF2B5EF4-FFF2-40B4-BE49-F238E27FC236}">
                  <a16:creationId xmlns:a16="http://schemas.microsoft.com/office/drawing/2014/main" id="{8B93D78D-4FBA-4461-8BA7-2B3B510E3DA4}"/>
                </a:ext>
              </a:extLst>
            </p:cNvPr>
            <p:cNvSpPr txBox="1"/>
            <p:nvPr/>
          </p:nvSpPr>
          <p:spPr>
            <a:xfrm>
              <a:off x="1209959" y="4419600"/>
              <a:ext cx="1852021" cy="381257"/>
            </a:xfrm>
            <a:prstGeom prst="rect">
              <a:avLst/>
            </a:prstGeom>
            <a:noFill/>
          </p:spPr>
          <p:txBody>
            <a:bodyPr wrap="square" rtlCol="0">
              <a:spAutoFit/>
            </a:bodyPr>
            <a:lstStyle/>
            <a:p>
              <a:pPr algn="ctr"/>
              <a:r>
                <a:rPr lang="en-US" sz="1200" dirty="0">
                  <a:solidFill>
                    <a:schemeClr val="bg1"/>
                  </a:solidFill>
                </a:rPr>
                <a:t>Background Context/</a:t>
              </a:r>
            </a:p>
            <a:p>
              <a:pPr algn="ctr"/>
              <a:r>
                <a:rPr lang="en-US" sz="1200" dirty="0">
                  <a:solidFill>
                    <a:schemeClr val="bg1"/>
                  </a:solidFill>
                </a:rPr>
                <a:t>Existing Conditions</a:t>
              </a:r>
            </a:p>
          </p:txBody>
        </p:sp>
        <p:sp>
          <p:nvSpPr>
            <p:cNvPr id="20" name="TextBox 19">
              <a:extLst>
                <a:ext uri="{FF2B5EF4-FFF2-40B4-BE49-F238E27FC236}">
                  <a16:creationId xmlns:a16="http://schemas.microsoft.com/office/drawing/2014/main" id="{7B5486D4-DDEC-42EA-BE5E-68D4F278740E}"/>
                </a:ext>
              </a:extLst>
            </p:cNvPr>
            <p:cNvSpPr txBox="1"/>
            <p:nvPr/>
          </p:nvSpPr>
          <p:spPr>
            <a:xfrm>
              <a:off x="2840336" y="4419159"/>
              <a:ext cx="1852021" cy="400110"/>
            </a:xfrm>
            <a:prstGeom prst="rect">
              <a:avLst/>
            </a:prstGeom>
            <a:noFill/>
          </p:spPr>
          <p:txBody>
            <a:bodyPr wrap="square" rtlCol="0">
              <a:spAutoFit/>
            </a:bodyPr>
            <a:lstStyle>
              <a:defPPr>
                <a:defRPr lang="en-US"/>
              </a:defPPr>
              <a:lvl1pPr algn="ctr">
                <a:defRPr sz="1200">
                  <a:solidFill>
                    <a:schemeClr val="bg1"/>
                  </a:solidFill>
                </a:defRPr>
              </a:lvl1pPr>
            </a:lstStyle>
            <a:p>
              <a:r>
                <a:rPr lang="en-US" dirty="0"/>
                <a:t>Future Needs and Opportunities</a:t>
              </a:r>
            </a:p>
          </p:txBody>
        </p:sp>
        <p:sp>
          <p:nvSpPr>
            <p:cNvPr id="21" name="TextBox 20">
              <a:extLst>
                <a:ext uri="{FF2B5EF4-FFF2-40B4-BE49-F238E27FC236}">
                  <a16:creationId xmlns:a16="http://schemas.microsoft.com/office/drawing/2014/main" id="{96FEE4E6-B0D8-4502-A58D-5A04BD006B06}"/>
                </a:ext>
              </a:extLst>
            </p:cNvPr>
            <p:cNvSpPr txBox="1"/>
            <p:nvPr/>
          </p:nvSpPr>
          <p:spPr>
            <a:xfrm>
              <a:off x="4454790" y="4419159"/>
              <a:ext cx="1852021" cy="381257"/>
            </a:xfrm>
            <a:prstGeom prst="rect">
              <a:avLst/>
            </a:prstGeom>
            <a:noFill/>
          </p:spPr>
          <p:txBody>
            <a:bodyPr wrap="square" rtlCol="0">
              <a:spAutoFit/>
            </a:bodyPr>
            <a:lstStyle/>
            <a:p>
              <a:pPr algn="ctr"/>
              <a:r>
                <a:rPr lang="en-US" sz="1200" dirty="0">
                  <a:solidFill>
                    <a:schemeClr val="bg1"/>
                  </a:solidFill>
                </a:rPr>
                <a:t>Assessment of Alternatives and Preferred Solutions</a:t>
              </a:r>
            </a:p>
          </p:txBody>
        </p:sp>
        <p:sp>
          <p:nvSpPr>
            <p:cNvPr id="22" name="TextBox 21">
              <a:extLst>
                <a:ext uri="{FF2B5EF4-FFF2-40B4-BE49-F238E27FC236}">
                  <a16:creationId xmlns:a16="http://schemas.microsoft.com/office/drawing/2014/main" id="{C402B14E-379A-4747-B87B-C90C7A54E098}"/>
                </a:ext>
              </a:extLst>
            </p:cNvPr>
            <p:cNvSpPr txBox="1"/>
            <p:nvPr/>
          </p:nvSpPr>
          <p:spPr>
            <a:xfrm>
              <a:off x="6101122" y="4419159"/>
              <a:ext cx="1852021" cy="381257"/>
            </a:xfrm>
            <a:prstGeom prst="rect">
              <a:avLst/>
            </a:prstGeom>
            <a:noFill/>
          </p:spPr>
          <p:txBody>
            <a:bodyPr wrap="square" rtlCol="0">
              <a:spAutoFit/>
            </a:bodyPr>
            <a:lstStyle/>
            <a:p>
              <a:pPr algn="ctr"/>
              <a:r>
                <a:rPr lang="en-US" sz="1200" dirty="0">
                  <a:solidFill>
                    <a:schemeClr val="bg1"/>
                  </a:solidFill>
                </a:rPr>
                <a:t>Implementation/</a:t>
              </a:r>
            </a:p>
            <a:p>
              <a:pPr algn="ctr"/>
              <a:r>
                <a:rPr lang="en-US" sz="1200" dirty="0">
                  <a:solidFill>
                    <a:schemeClr val="bg1"/>
                  </a:solidFill>
                </a:rPr>
                <a:t>Costing</a:t>
              </a:r>
            </a:p>
          </p:txBody>
        </p:sp>
        <p:grpSp>
          <p:nvGrpSpPr>
            <p:cNvPr id="23" name="Group 22">
              <a:extLst>
                <a:ext uri="{FF2B5EF4-FFF2-40B4-BE49-F238E27FC236}">
                  <a16:creationId xmlns:a16="http://schemas.microsoft.com/office/drawing/2014/main" id="{43B92FE2-52A3-4B89-8898-7F53E7B855E6}"/>
                </a:ext>
              </a:extLst>
            </p:cNvPr>
            <p:cNvGrpSpPr/>
            <p:nvPr/>
          </p:nvGrpSpPr>
          <p:grpSpPr>
            <a:xfrm>
              <a:off x="3068298" y="2117347"/>
              <a:ext cx="1386493" cy="1449260"/>
              <a:chOff x="7344974" y="150940"/>
              <a:chExt cx="1386493" cy="1449260"/>
            </a:xfrm>
          </p:grpSpPr>
          <p:cxnSp>
            <p:nvCxnSpPr>
              <p:cNvPr id="70" name="Straight Connector 69">
                <a:extLst>
                  <a:ext uri="{FF2B5EF4-FFF2-40B4-BE49-F238E27FC236}">
                    <a16:creationId xmlns:a16="http://schemas.microsoft.com/office/drawing/2014/main" id="{7ACB571E-49BA-49A6-ACA0-347A10856B2C}"/>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428BF20-4101-46D4-B3D6-53152B3686DC}"/>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A789B76-1A99-452D-A6B5-DABD6ABC1D95}"/>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2093BC7-8A6B-4584-A350-BA159BD95D23}"/>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7674D7-2911-46A1-BB0A-6E4F6FFB84F1}"/>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7BF9595-6F7A-4240-89B7-6E531B560064}"/>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8270CE-D45B-47AE-853A-67865E51DFC6}"/>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2C8C7B9-D5E1-4551-9FB3-602FA454FF7C}"/>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or: Curved 23">
              <a:extLst>
                <a:ext uri="{FF2B5EF4-FFF2-40B4-BE49-F238E27FC236}">
                  <a16:creationId xmlns:a16="http://schemas.microsoft.com/office/drawing/2014/main" id="{851DA68F-0EB6-4E4C-B650-7743C8491F63}"/>
                </a:ext>
              </a:extLst>
            </p:cNvPr>
            <p:cNvCxnSpPr>
              <a:cxnSpLocks/>
            </p:cNvCxnSpPr>
            <p:nvPr/>
          </p:nvCxnSpPr>
          <p:spPr>
            <a:xfrm rot="5400000" flipH="1" flipV="1">
              <a:off x="3102848" y="2776945"/>
              <a:ext cx="1391789" cy="227914"/>
            </a:xfrm>
            <a:prstGeom prst="curvedConnector3">
              <a:avLst/>
            </a:prstGeom>
            <a:ln w="76200">
              <a:solidFill>
                <a:srgbClr val="A70237"/>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E03D9E0-11E5-47FE-B5C2-63E320810206}"/>
                </a:ext>
              </a:extLst>
            </p:cNvPr>
            <p:cNvGrpSpPr/>
            <p:nvPr/>
          </p:nvGrpSpPr>
          <p:grpSpPr>
            <a:xfrm>
              <a:off x="4696727" y="2111662"/>
              <a:ext cx="1386493" cy="1449260"/>
              <a:chOff x="7344974" y="150940"/>
              <a:chExt cx="1386493" cy="1449260"/>
            </a:xfrm>
          </p:grpSpPr>
          <p:cxnSp>
            <p:nvCxnSpPr>
              <p:cNvPr id="62" name="Straight Connector 61">
                <a:extLst>
                  <a:ext uri="{FF2B5EF4-FFF2-40B4-BE49-F238E27FC236}">
                    <a16:creationId xmlns:a16="http://schemas.microsoft.com/office/drawing/2014/main" id="{415AB63E-FAFD-40CD-B1CE-9DCCE7498980}"/>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AC0056B-B388-4D17-BDD6-B986A6A34561}"/>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984402-9CEE-477B-8ECA-73B692D35DC3}"/>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1D0A8B-3192-49AC-B20D-589BDBC1CDAA}"/>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03156F-38BC-4B2A-BDC5-76A8136AC823}"/>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BBD1B85-FA12-4082-BB5C-278031B9D2E5}"/>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7AE10D-A667-4345-87E3-6B7AFB43D8D7}"/>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CCD143-8B31-44DE-93DD-B9A28104341D}"/>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Arrow: Up-Down 25">
              <a:extLst>
                <a:ext uri="{FF2B5EF4-FFF2-40B4-BE49-F238E27FC236}">
                  <a16:creationId xmlns:a16="http://schemas.microsoft.com/office/drawing/2014/main" id="{130DE090-84BD-400C-87B3-CD5E61D4795B}"/>
                </a:ext>
              </a:extLst>
            </p:cNvPr>
            <p:cNvSpPr/>
            <p:nvPr/>
          </p:nvSpPr>
          <p:spPr>
            <a:xfrm>
              <a:off x="5632814" y="2081930"/>
              <a:ext cx="347074" cy="1544189"/>
            </a:xfrm>
            <a:prstGeom prst="upDownArrow">
              <a:avLst/>
            </a:prstGeom>
            <a:noFill/>
            <a:ln>
              <a:solidFill>
                <a:srgbClr val="A70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2DFBF6B-E8D6-46BB-BA2F-86787E805FA7}"/>
                </a:ext>
              </a:extLst>
            </p:cNvPr>
            <p:cNvGrpSpPr/>
            <p:nvPr/>
          </p:nvGrpSpPr>
          <p:grpSpPr>
            <a:xfrm>
              <a:off x="6333252" y="2118305"/>
              <a:ext cx="1386493" cy="1449260"/>
              <a:chOff x="7344974" y="150940"/>
              <a:chExt cx="1386493" cy="1449260"/>
            </a:xfrm>
          </p:grpSpPr>
          <p:cxnSp>
            <p:nvCxnSpPr>
              <p:cNvPr id="54" name="Straight Connector 53">
                <a:extLst>
                  <a:ext uri="{FF2B5EF4-FFF2-40B4-BE49-F238E27FC236}">
                    <a16:creationId xmlns:a16="http://schemas.microsoft.com/office/drawing/2014/main" id="{EFC138B4-52C3-430A-AE7B-F76D1E8C3295}"/>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CA0526E-9E53-478F-83C3-085DC1019604}"/>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002EC2-9706-437F-9630-E43B7A35CD89}"/>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A51A1C-5AE4-4BA1-8A64-418AC6508564}"/>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45E0F8-3BB0-464A-AE20-6F1BEE5EA25F}"/>
                  </a:ext>
                </a:extLst>
              </p:cNvPr>
              <p:cNvCxnSpPr>
                <a:cxnSpLocks/>
              </p:cNvCxnSpPr>
              <p:nvPr/>
            </p:nvCxnSpPr>
            <p:spPr>
              <a:xfrm>
                <a:off x="7884334" y="150940"/>
                <a:ext cx="0" cy="1296860"/>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C9DA71-F3FB-45B6-81ED-75E56B6E46EE}"/>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F3F5872-A4E1-452E-8FCE-9ECFFE9D0012}"/>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7F1C79B-DCE6-44B0-BF2B-AC78ADDB458A}"/>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Arrow: Up-Down 27">
              <a:extLst>
                <a:ext uri="{FF2B5EF4-FFF2-40B4-BE49-F238E27FC236}">
                  <a16:creationId xmlns:a16="http://schemas.microsoft.com/office/drawing/2014/main" id="{C97876DB-E6B0-4BE8-8814-7E0F220D50A7}"/>
                </a:ext>
              </a:extLst>
            </p:cNvPr>
            <p:cNvSpPr/>
            <p:nvPr/>
          </p:nvSpPr>
          <p:spPr>
            <a:xfrm>
              <a:off x="5053650" y="2099725"/>
              <a:ext cx="347074" cy="1544189"/>
            </a:xfrm>
            <a:prstGeom prst="upDownArrow">
              <a:avLst/>
            </a:prstGeom>
            <a:noFill/>
            <a:ln>
              <a:solidFill>
                <a:srgbClr val="A70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D898764-D569-48E9-AC52-E0F96BCD6273}"/>
                </a:ext>
              </a:extLst>
            </p:cNvPr>
            <p:cNvCxnSpPr/>
            <p:nvPr/>
          </p:nvCxnSpPr>
          <p:spPr>
            <a:xfrm flipV="1">
              <a:off x="7446478" y="2111662"/>
              <a:ext cx="0" cy="689208"/>
            </a:xfrm>
            <a:prstGeom prst="line">
              <a:avLst/>
            </a:prstGeom>
            <a:ln w="38100">
              <a:solidFill>
                <a:srgbClr val="A7023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5">
              <a:extLst>
                <a:ext uri="{FF2B5EF4-FFF2-40B4-BE49-F238E27FC236}">
                  <a16:creationId xmlns:a16="http://schemas.microsoft.com/office/drawing/2014/main" id="{4DEB84A2-2BF3-4038-8858-09A683CFF513}"/>
                </a:ext>
              </a:extLst>
            </p:cNvPr>
            <p:cNvSpPr txBox="1"/>
            <p:nvPr/>
          </p:nvSpPr>
          <p:spPr>
            <a:xfrm>
              <a:off x="1470241"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1</a:t>
              </a:r>
            </a:p>
          </p:txBody>
        </p:sp>
        <p:sp>
          <p:nvSpPr>
            <p:cNvPr id="31" name="TextBox 30">
              <a:extLst>
                <a:ext uri="{FF2B5EF4-FFF2-40B4-BE49-F238E27FC236}">
                  <a16:creationId xmlns:a16="http://schemas.microsoft.com/office/drawing/2014/main" id="{8704076B-4E6D-4CA0-BE44-71A385446179}"/>
                </a:ext>
              </a:extLst>
            </p:cNvPr>
            <p:cNvSpPr txBox="1"/>
            <p:nvPr/>
          </p:nvSpPr>
          <p:spPr>
            <a:xfrm>
              <a:off x="7239685" y="3778027"/>
              <a:ext cx="695505" cy="400110"/>
            </a:xfrm>
            <a:prstGeom prst="rect">
              <a:avLst/>
            </a:prstGeom>
            <a:noFill/>
          </p:spPr>
          <p:txBody>
            <a:bodyPr wrap="square" rtlCol="0">
              <a:spAutoFit/>
            </a:bodyPr>
            <a:lstStyle/>
            <a:p>
              <a:pPr algn="ctr"/>
              <a:r>
                <a:rPr lang="en-US" sz="1000" b="1" dirty="0">
                  <a:solidFill>
                    <a:schemeClr val="bg1"/>
                  </a:solidFill>
                </a:rPr>
                <a:t>Spring </a:t>
              </a:r>
            </a:p>
            <a:p>
              <a:pPr algn="ctr"/>
              <a:r>
                <a:rPr lang="en-US" sz="1000" b="1" dirty="0">
                  <a:solidFill>
                    <a:schemeClr val="bg1"/>
                  </a:solidFill>
                </a:rPr>
                <a:t>2021</a:t>
              </a:r>
            </a:p>
          </p:txBody>
        </p:sp>
        <p:sp>
          <p:nvSpPr>
            <p:cNvPr id="32" name="Oval 31">
              <a:extLst>
                <a:ext uri="{FF2B5EF4-FFF2-40B4-BE49-F238E27FC236}">
                  <a16:creationId xmlns:a16="http://schemas.microsoft.com/office/drawing/2014/main" id="{AE8B9A38-E3C6-4B79-945C-9C5709179A6A}"/>
                </a:ext>
              </a:extLst>
            </p:cNvPr>
            <p:cNvSpPr/>
            <p:nvPr/>
          </p:nvSpPr>
          <p:spPr>
            <a:xfrm>
              <a:off x="3537746"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B67D9A11-19B5-4342-8533-6FE7AE50C215}"/>
                </a:ext>
              </a:extLst>
            </p:cNvPr>
            <p:cNvSpPr/>
            <p:nvPr/>
          </p:nvSpPr>
          <p:spPr>
            <a:xfrm>
              <a:off x="5152200"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4347387B-2E67-43D7-98A1-A1E96702BB73}"/>
                </a:ext>
              </a:extLst>
            </p:cNvPr>
            <p:cNvSpPr/>
            <p:nvPr/>
          </p:nvSpPr>
          <p:spPr>
            <a:xfrm>
              <a:off x="6798532"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A226FAD0-E100-4DC0-B69B-9DEB6239B00A}"/>
                </a:ext>
              </a:extLst>
            </p:cNvPr>
            <p:cNvSpPr/>
            <p:nvPr/>
          </p:nvSpPr>
          <p:spPr>
            <a:xfrm>
              <a:off x="1907369"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2B78FD6B-6666-4090-8B71-3FB246B9C3CA}"/>
                </a:ext>
              </a:extLst>
            </p:cNvPr>
            <p:cNvCxnSpPr>
              <a:cxnSpLocks/>
              <a:stCxn id="34" idx="4"/>
              <a:endCxn id="22" idx="0"/>
            </p:cNvCxnSpPr>
            <p:nvPr/>
          </p:nvCxnSpPr>
          <p:spPr>
            <a:xfrm>
              <a:off x="7027132"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2B5401A-6322-464F-BE99-BF196452B957}"/>
                </a:ext>
              </a:extLst>
            </p:cNvPr>
            <p:cNvGrpSpPr/>
            <p:nvPr/>
          </p:nvGrpSpPr>
          <p:grpSpPr>
            <a:xfrm>
              <a:off x="1449142" y="2111662"/>
              <a:ext cx="1386493" cy="1449260"/>
              <a:chOff x="7344974" y="150940"/>
              <a:chExt cx="1386493" cy="1449260"/>
            </a:xfrm>
          </p:grpSpPr>
          <p:cxnSp>
            <p:nvCxnSpPr>
              <p:cNvPr id="46" name="Straight Connector 45">
                <a:extLst>
                  <a:ext uri="{FF2B5EF4-FFF2-40B4-BE49-F238E27FC236}">
                    <a16:creationId xmlns:a16="http://schemas.microsoft.com/office/drawing/2014/main" id="{AD0701FF-07A9-4F89-8D76-5D8440B28DEA}"/>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0D63A4-FE0B-437D-A001-DE22DD56B70D}"/>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B1A7E1-7621-4734-868D-D7A3E49AF88D}"/>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761BA2A-1EE0-41E4-A812-6D61A1B2A087}"/>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8F9F9A-DF70-46C1-ADD5-0FDB3FF1D6F4}"/>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D21C54-42A8-4BEC-84D6-4259A3BCDB10}"/>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6C5105-01A9-44FE-8B8C-6FE43048EA8F}"/>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A1E9B0D-C58F-4FA6-8335-78A7F853EEB7}"/>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C2036976-F168-4C06-AD00-155D3587604B}"/>
                </a:ext>
              </a:extLst>
            </p:cNvPr>
            <p:cNvSpPr/>
            <p:nvPr/>
          </p:nvSpPr>
          <p:spPr>
            <a:xfrm>
              <a:off x="2099258" y="2214694"/>
              <a:ext cx="744893"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2857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8AF63B95-AF73-4287-892E-6C4AE5AFD720}"/>
                </a:ext>
              </a:extLst>
            </p:cNvPr>
            <p:cNvSpPr/>
            <p:nvPr/>
          </p:nvSpPr>
          <p:spPr>
            <a:xfrm flipH="1" flipV="1">
              <a:off x="1447800" y="2728611"/>
              <a:ext cx="744893"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2857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1877E29-3C3A-4759-B625-6B51F5870D51}"/>
                </a:ext>
              </a:extLst>
            </p:cNvPr>
            <p:cNvSpPr/>
            <p:nvPr/>
          </p:nvSpPr>
          <p:spPr>
            <a:xfrm>
              <a:off x="2095335" y="2195007"/>
              <a:ext cx="101155" cy="1261257"/>
            </a:xfrm>
            <a:custGeom>
              <a:avLst/>
              <a:gdLst>
                <a:gd name="connsiteX0" fmla="*/ 35469 w 94369"/>
                <a:gd name="connsiteY0" fmla="*/ 1166070 h 1166070"/>
                <a:gd name="connsiteX1" fmla="*/ 94192 w 94369"/>
                <a:gd name="connsiteY1" fmla="*/ 780177 h 1166070"/>
                <a:gd name="connsiteX2" fmla="*/ 18691 w 94369"/>
                <a:gd name="connsiteY2" fmla="*/ 520118 h 1166070"/>
                <a:gd name="connsiteX3" fmla="*/ 1913 w 94369"/>
                <a:gd name="connsiteY3" fmla="*/ 293615 h 1166070"/>
                <a:gd name="connsiteX4" fmla="*/ 52247 w 94369"/>
                <a:gd name="connsiteY4" fmla="*/ 0 h 116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9" h="1166070">
                  <a:moveTo>
                    <a:pt x="35469" y="1166070"/>
                  </a:moveTo>
                  <a:cubicBezTo>
                    <a:pt x="66228" y="1026953"/>
                    <a:pt x="96988" y="887836"/>
                    <a:pt x="94192" y="780177"/>
                  </a:cubicBezTo>
                  <a:cubicBezTo>
                    <a:pt x="91396" y="672518"/>
                    <a:pt x="34071" y="601212"/>
                    <a:pt x="18691" y="520118"/>
                  </a:cubicBezTo>
                  <a:cubicBezTo>
                    <a:pt x="3311" y="439024"/>
                    <a:pt x="-3680" y="380301"/>
                    <a:pt x="1913" y="293615"/>
                  </a:cubicBezTo>
                  <a:cubicBezTo>
                    <a:pt x="7506" y="206929"/>
                    <a:pt x="29876" y="103464"/>
                    <a:pt x="52247" y="0"/>
                  </a:cubicBezTo>
                </a:path>
              </a:pathLst>
            </a:custGeom>
            <a:noFill/>
            <a:ln w="76200">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65C14A1-47F1-4989-8D4E-EB307605EFEF}"/>
                </a:ext>
              </a:extLst>
            </p:cNvPr>
            <p:cNvSpPr/>
            <p:nvPr/>
          </p:nvSpPr>
          <p:spPr>
            <a:xfrm flipV="1">
              <a:off x="2158388" y="2560168"/>
              <a:ext cx="675230"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952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FE595F8-D311-44A0-A3D8-EBA31D35EE9D}"/>
                </a:ext>
              </a:extLst>
            </p:cNvPr>
            <p:cNvSpPr/>
            <p:nvPr/>
          </p:nvSpPr>
          <p:spPr>
            <a:xfrm flipH="1">
              <a:off x="1470241" y="2318162"/>
              <a:ext cx="636955"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12700">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5">
              <a:extLst>
                <a:ext uri="{FF2B5EF4-FFF2-40B4-BE49-F238E27FC236}">
                  <a16:creationId xmlns:a16="http://schemas.microsoft.com/office/drawing/2014/main" id="{F0897010-5E84-414C-92B5-B2C51A9B75F4}"/>
                </a:ext>
              </a:extLst>
            </p:cNvPr>
            <p:cNvSpPr txBox="1"/>
            <p:nvPr/>
          </p:nvSpPr>
          <p:spPr>
            <a:xfrm>
              <a:off x="3076496"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2</a:t>
              </a:r>
            </a:p>
          </p:txBody>
        </p:sp>
        <p:sp>
          <p:nvSpPr>
            <p:cNvPr id="44" name="TextBox 5">
              <a:extLst>
                <a:ext uri="{FF2B5EF4-FFF2-40B4-BE49-F238E27FC236}">
                  <a16:creationId xmlns:a16="http://schemas.microsoft.com/office/drawing/2014/main" id="{B5D06DB4-B631-4B9D-9959-1571B168770F}"/>
                </a:ext>
              </a:extLst>
            </p:cNvPr>
            <p:cNvSpPr txBox="1"/>
            <p:nvPr/>
          </p:nvSpPr>
          <p:spPr>
            <a:xfrm>
              <a:off x="4715676" y="1604083"/>
              <a:ext cx="1370096" cy="462172"/>
            </a:xfrm>
            <a:prstGeom prst="roundRect">
              <a:avLst/>
            </a:prstGeom>
            <a:solidFill>
              <a:srgbClr val="A70237"/>
            </a:solidFill>
          </p:spPr>
          <p:txBody>
            <a:bodyPr wrap="square" rtlCol="0">
              <a:noAutofit/>
            </a:bodyPr>
            <a:lstStyle/>
            <a:p>
              <a:pPr marL="0" marR="0" algn="ctr">
                <a:lnSpc>
                  <a:spcPts val="2300"/>
                </a:lnSpc>
                <a:spcBef>
                  <a:spcPts val="0"/>
                </a:spcBef>
                <a:spcAft>
                  <a:spcPts val="450"/>
                </a:spcAft>
              </a:pPr>
              <a:r>
                <a:rPr lang="en-US" sz="2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Phase 3</a:t>
              </a:r>
            </a:p>
          </p:txBody>
        </p:sp>
        <p:sp>
          <p:nvSpPr>
            <p:cNvPr id="45" name="TextBox 5">
              <a:extLst>
                <a:ext uri="{FF2B5EF4-FFF2-40B4-BE49-F238E27FC236}">
                  <a16:creationId xmlns:a16="http://schemas.microsoft.com/office/drawing/2014/main" id="{BAD5E41F-3243-4060-808C-8F2A7B560409}"/>
                </a:ext>
              </a:extLst>
            </p:cNvPr>
            <p:cNvSpPr txBox="1"/>
            <p:nvPr/>
          </p:nvSpPr>
          <p:spPr>
            <a:xfrm>
              <a:off x="6334118"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4</a:t>
              </a:r>
            </a:p>
          </p:txBody>
        </p:sp>
      </p:grpSp>
      <p:sp>
        <p:nvSpPr>
          <p:cNvPr id="92" name="TextBox 91">
            <a:extLst>
              <a:ext uri="{FF2B5EF4-FFF2-40B4-BE49-F238E27FC236}">
                <a16:creationId xmlns:a16="http://schemas.microsoft.com/office/drawing/2014/main" id="{95131F3A-E242-40C5-BF47-A624B34C75B1}"/>
              </a:ext>
            </a:extLst>
          </p:cNvPr>
          <p:cNvSpPr txBox="1"/>
          <p:nvPr/>
        </p:nvSpPr>
        <p:spPr>
          <a:xfrm>
            <a:off x="8120842" y="1497340"/>
            <a:ext cx="1900819" cy="923330"/>
          </a:xfrm>
          <a:prstGeom prst="rect">
            <a:avLst/>
          </a:prstGeom>
          <a:noFill/>
        </p:spPr>
        <p:txBody>
          <a:bodyPr wrap="square" rtlCol="0">
            <a:spAutoFit/>
          </a:bodyPr>
          <a:lstStyle/>
          <a:p>
            <a:pPr algn="ctr"/>
            <a:r>
              <a:rPr lang="en-US" dirty="0">
                <a:solidFill>
                  <a:schemeClr val="bg1"/>
                </a:solidFill>
              </a:rPr>
              <a:t>Public Consultation Meeting #2 </a:t>
            </a:r>
          </a:p>
        </p:txBody>
      </p:sp>
      <p:cxnSp>
        <p:nvCxnSpPr>
          <p:cNvPr id="94" name="Straight Arrow Connector 93">
            <a:extLst>
              <a:ext uri="{FF2B5EF4-FFF2-40B4-BE49-F238E27FC236}">
                <a16:creationId xmlns:a16="http://schemas.microsoft.com/office/drawing/2014/main" id="{47A2CB2D-CE22-4BFC-912F-1636C86D7AC4}"/>
              </a:ext>
            </a:extLst>
          </p:cNvPr>
          <p:cNvCxnSpPr>
            <a:cxnSpLocks/>
            <a:endCxn id="33" idx="2"/>
          </p:cNvCxnSpPr>
          <p:nvPr/>
        </p:nvCxnSpPr>
        <p:spPr>
          <a:xfrm flipV="1">
            <a:off x="5830458" y="4268097"/>
            <a:ext cx="3013098" cy="342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7" name="Picture 96" descr="A picture containing food, drawing&#10;&#10;Description automatically generated">
            <a:extLst>
              <a:ext uri="{FF2B5EF4-FFF2-40B4-BE49-F238E27FC236}">
                <a16:creationId xmlns:a16="http://schemas.microsoft.com/office/drawing/2014/main" id="{34AB4EBA-A70B-41E7-ACF6-BE9BEE0FE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824" y="6304858"/>
            <a:ext cx="765210" cy="381511"/>
          </a:xfrm>
          <a:prstGeom prst="rect">
            <a:avLst/>
          </a:prstGeom>
        </p:spPr>
      </p:pic>
      <p:pic>
        <p:nvPicPr>
          <p:cNvPr id="99" name="Picture 98">
            <a:extLst>
              <a:ext uri="{FF2B5EF4-FFF2-40B4-BE49-F238E27FC236}">
                <a16:creationId xmlns:a16="http://schemas.microsoft.com/office/drawing/2014/main" id="{1CDB2449-3460-4082-9128-4D2B342D11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7283" y="6462610"/>
            <a:ext cx="811982" cy="215764"/>
          </a:xfrm>
          <a:prstGeom prst="rect">
            <a:avLst/>
          </a:prstGeom>
        </p:spPr>
      </p:pic>
      <p:pic>
        <p:nvPicPr>
          <p:cNvPr id="3" name="Audio 2">
            <a:hlinkClick r:id="" action="ppaction://media"/>
            <a:extLst>
              <a:ext uri="{FF2B5EF4-FFF2-40B4-BE49-F238E27FC236}">
                <a16:creationId xmlns:a16="http://schemas.microsoft.com/office/drawing/2014/main" id="{DBC984C0-9379-4EA6-A3C2-C6A1C67E18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6342177"/>
      </p:ext>
    </p:extLst>
  </p:cSld>
  <p:clrMapOvr>
    <a:masterClrMapping/>
  </p:clrMapOvr>
  <mc:AlternateContent xmlns:mc="http://schemas.openxmlformats.org/markup-compatibility/2006" xmlns:p14="http://schemas.microsoft.com/office/powerpoint/2010/main">
    <mc:Choice Requires="p14">
      <p:transition spd="slow" p14:dur="2000" advTm="35229"/>
    </mc:Choice>
    <mc:Fallback xmlns="">
      <p:transition spd="slow" advTm="3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184FBA-8F18-4306-95B0-158AF6CD979C}"/>
              </a:ext>
            </a:extLst>
          </p:cNvPr>
          <p:cNvSpPr>
            <a:spLocks noGrp="1"/>
          </p:cNvSpPr>
          <p:nvPr>
            <p:ph type="body" sz="quarter" idx="11"/>
          </p:nvPr>
        </p:nvSpPr>
        <p:spPr/>
        <p:txBody>
          <a:bodyPr/>
          <a:lstStyle/>
          <a:p>
            <a:r>
              <a:rPr lang="en-US" dirty="0"/>
              <a:t>Questions?</a:t>
            </a:r>
          </a:p>
        </p:txBody>
      </p:sp>
      <p:sp>
        <p:nvSpPr>
          <p:cNvPr id="91" name="Text Placeholder 90">
            <a:extLst>
              <a:ext uri="{FF2B5EF4-FFF2-40B4-BE49-F238E27FC236}">
                <a16:creationId xmlns:a16="http://schemas.microsoft.com/office/drawing/2014/main" id="{FEB3F657-3955-456D-A834-D9B0090DC67E}"/>
              </a:ext>
            </a:extLst>
          </p:cNvPr>
          <p:cNvSpPr>
            <a:spLocks noGrp="1"/>
          </p:cNvSpPr>
          <p:nvPr>
            <p:ph type="body" sz="quarter" idx="14"/>
          </p:nvPr>
        </p:nvSpPr>
        <p:spPr>
          <a:xfrm>
            <a:off x="1066801" y="2085975"/>
            <a:ext cx="3489664" cy="4314825"/>
          </a:xfrm>
        </p:spPr>
        <p:txBody>
          <a:bodyPr numCol="1"/>
          <a:lstStyle/>
          <a:p>
            <a:r>
              <a:rPr lang="en-US" sz="1800" dirty="0"/>
              <a:t>Feel free to “raise your hand” to ask a question or submit your comments via email or phone to a member of the project team</a:t>
            </a:r>
          </a:p>
          <a:p>
            <a:endParaRPr lang="en-US" sz="1800" dirty="0"/>
          </a:p>
          <a:p>
            <a:r>
              <a:rPr lang="en-US" sz="1800" dirty="0"/>
              <a:t>This presentation along with transcript and Question and Answer Summary will be posted on </a:t>
            </a:r>
            <a:r>
              <a:rPr lang="en-US" sz="1800" dirty="0">
                <a:hlinkClick r:id="rId5"/>
              </a:rPr>
              <a:t>www.stthomas.ca/tmp</a:t>
            </a:r>
            <a:r>
              <a:rPr lang="en-US" sz="1800" dirty="0"/>
              <a:t> following the presentation</a:t>
            </a:r>
          </a:p>
        </p:txBody>
      </p:sp>
      <p:sp>
        <p:nvSpPr>
          <p:cNvPr id="4" name="Footer Placeholder 3">
            <a:extLst>
              <a:ext uri="{FF2B5EF4-FFF2-40B4-BE49-F238E27FC236}">
                <a16:creationId xmlns:a16="http://schemas.microsoft.com/office/drawing/2014/main" id="{353600E7-F88A-474D-B78F-31310E8898F8}"/>
              </a:ext>
            </a:extLst>
          </p:cNvPr>
          <p:cNvSpPr>
            <a:spLocks noGrp="1"/>
          </p:cNvSpPr>
          <p:nvPr>
            <p:ph type="ftr" sz="quarter" idx="15"/>
          </p:nvPr>
        </p:nvSpPr>
        <p:spPr/>
        <p:txBody>
          <a:bodyPr/>
          <a:lstStyle/>
          <a:p>
            <a:r>
              <a:rPr lang="en-US" dirty="0"/>
              <a:t>Questions</a:t>
            </a:r>
          </a:p>
        </p:txBody>
      </p:sp>
      <p:sp>
        <p:nvSpPr>
          <p:cNvPr id="5" name="Slide Number Placeholder 4">
            <a:extLst>
              <a:ext uri="{FF2B5EF4-FFF2-40B4-BE49-F238E27FC236}">
                <a16:creationId xmlns:a16="http://schemas.microsoft.com/office/drawing/2014/main" id="{B09C2013-96C3-4B68-B140-862FF9DF85DD}"/>
              </a:ext>
            </a:extLst>
          </p:cNvPr>
          <p:cNvSpPr>
            <a:spLocks noGrp="1"/>
          </p:cNvSpPr>
          <p:nvPr>
            <p:ph type="sldNum" sz="quarter" idx="16"/>
          </p:nvPr>
        </p:nvSpPr>
        <p:spPr/>
        <p:txBody>
          <a:bodyPr/>
          <a:lstStyle/>
          <a:p>
            <a:fld id="{DD01415F-5F32-4771-AE74-55868ADB41CE}" type="slidenum">
              <a:rPr lang="en-US" smtClean="0"/>
              <a:pPr/>
              <a:t>14</a:t>
            </a:fld>
            <a:endParaRPr lang="en-US"/>
          </a:p>
        </p:txBody>
      </p:sp>
      <p:pic>
        <p:nvPicPr>
          <p:cNvPr id="97" name="Picture 96" descr="A picture containing food, drawing&#10;&#10;Description automatically generated">
            <a:extLst>
              <a:ext uri="{FF2B5EF4-FFF2-40B4-BE49-F238E27FC236}">
                <a16:creationId xmlns:a16="http://schemas.microsoft.com/office/drawing/2014/main" id="{34AB4EBA-A70B-41E7-ACF6-BE9BEE0FE5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430" y="2981085"/>
            <a:ext cx="1264051" cy="630218"/>
          </a:xfrm>
          <a:prstGeom prst="rect">
            <a:avLst/>
          </a:prstGeom>
        </p:spPr>
      </p:pic>
      <p:pic>
        <p:nvPicPr>
          <p:cNvPr id="99" name="Picture 98">
            <a:extLst>
              <a:ext uri="{FF2B5EF4-FFF2-40B4-BE49-F238E27FC236}">
                <a16:creationId xmlns:a16="http://schemas.microsoft.com/office/drawing/2014/main" id="{1CDB2449-3460-4082-9128-4D2B342D11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7430" y="5582194"/>
            <a:ext cx="1299457" cy="345298"/>
          </a:xfrm>
          <a:prstGeom prst="rect">
            <a:avLst/>
          </a:prstGeom>
        </p:spPr>
      </p:pic>
      <p:sp>
        <p:nvSpPr>
          <p:cNvPr id="3" name="TextBox 2">
            <a:extLst>
              <a:ext uri="{FF2B5EF4-FFF2-40B4-BE49-F238E27FC236}">
                <a16:creationId xmlns:a16="http://schemas.microsoft.com/office/drawing/2014/main" id="{07D931AC-DEF0-44D4-A991-881BED998BA8}"/>
              </a:ext>
            </a:extLst>
          </p:cNvPr>
          <p:cNvSpPr txBox="1"/>
          <p:nvPr/>
        </p:nvSpPr>
        <p:spPr>
          <a:xfrm>
            <a:off x="7227430" y="1467394"/>
            <a:ext cx="4506362" cy="1477328"/>
          </a:xfrm>
          <a:prstGeom prst="rect">
            <a:avLst/>
          </a:prstGeom>
          <a:noFill/>
        </p:spPr>
        <p:txBody>
          <a:bodyPr wrap="none" rtlCol="0">
            <a:spAutoFit/>
          </a:bodyPr>
          <a:lstStyle/>
          <a:p>
            <a:r>
              <a:rPr lang="en-US" dirty="0">
                <a:solidFill>
                  <a:schemeClr val="bg1"/>
                </a:solidFill>
              </a:rPr>
              <a:t>Nathan Bokma, P. Eng.</a:t>
            </a:r>
          </a:p>
          <a:p>
            <a:r>
              <a:rPr lang="en-US" dirty="0">
                <a:solidFill>
                  <a:schemeClr val="bg1"/>
                </a:solidFill>
              </a:rPr>
              <a:t>Manager of Development and Compliance</a:t>
            </a:r>
          </a:p>
          <a:p>
            <a:r>
              <a:rPr lang="en-US" dirty="0">
                <a:solidFill>
                  <a:schemeClr val="bg1"/>
                </a:solidFill>
              </a:rPr>
              <a:t>City of St. Thomas</a:t>
            </a:r>
          </a:p>
          <a:p>
            <a:r>
              <a:rPr lang="en-US" dirty="0">
                <a:solidFill>
                  <a:schemeClr val="bg1"/>
                </a:solidFill>
              </a:rPr>
              <a:t>519-631-1680 Ext. 4151</a:t>
            </a:r>
          </a:p>
          <a:p>
            <a:r>
              <a:rPr lang="en-US" dirty="0">
                <a:solidFill>
                  <a:schemeClr val="bg1"/>
                </a:solidFill>
              </a:rPr>
              <a:t>nbokma@stthomas.ca </a:t>
            </a:r>
          </a:p>
        </p:txBody>
      </p:sp>
      <p:sp>
        <p:nvSpPr>
          <p:cNvPr id="6" name="TextBox 5">
            <a:extLst>
              <a:ext uri="{FF2B5EF4-FFF2-40B4-BE49-F238E27FC236}">
                <a16:creationId xmlns:a16="http://schemas.microsoft.com/office/drawing/2014/main" id="{CB9D7F5A-CA25-4232-965C-475917D182FF}"/>
              </a:ext>
            </a:extLst>
          </p:cNvPr>
          <p:cNvSpPr txBox="1"/>
          <p:nvPr/>
        </p:nvSpPr>
        <p:spPr>
          <a:xfrm>
            <a:off x="7227430" y="4003901"/>
            <a:ext cx="2880917" cy="1477328"/>
          </a:xfrm>
          <a:prstGeom prst="rect">
            <a:avLst/>
          </a:prstGeom>
          <a:noFill/>
        </p:spPr>
        <p:txBody>
          <a:bodyPr wrap="none" rtlCol="0">
            <a:spAutoFit/>
          </a:bodyPr>
          <a:lstStyle/>
          <a:p>
            <a:r>
              <a:rPr lang="en-US" dirty="0">
                <a:solidFill>
                  <a:schemeClr val="bg1"/>
                </a:solidFill>
              </a:rPr>
              <a:t>Brandon Orr, </a:t>
            </a:r>
            <a:r>
              <a:rPr lang="en-US" dirty="0" err="1">
                <a:solidFill>
                  <a:schemeClr val="bg1"/>
                </a:solidFill>
              </a:rPr>
              <a:t>MCIP</a:t>
            </a:r>
            <a:r>
              <a:rPr lang="en-US" dirty="0">
                <a:solidFill>
                  <a:schemeClr val="bg1"/>
                </a:solidFill>
              </a:rPr>
              <a:t>, </a:t>
            </a:r>
            <a:r>
              <a:rPr lang="en-US" dirty="0" err="1">
                <a:solidFill>
                  <a:schemeClr val="bg1"/>
                </a:solidFill>
              </a:rPr>
              <a:t>RPP</a:t>
            </a:r>
            <a:endParaRPr lang="en-US" dirty="0">
              <a:solidFill>
                <a:schemeClr val="bg1"/>
              </a:solidFill>
            </a:endParaRPr>
          </a:p>
          <a:p>
            <a:r>
              <a:rPr lang="en-US" dirty="0">
                <a:solidFill>
                  <a:schemeClr val="bg1"/>
                </a:solidFill>
              </a:rPr>
              <a:t>Project Manager</a:t>
            </a:r>
          </a:p>
          <a:p>
            <a:r>
              <a:rPr lang="en-US" dirty="0">
                <a:solidFill>
                  <a:schemeClr val="bg1"/>
                </a:solidFill>
              </a:rPr>
              <a:t>Stantec Consulting Ltd.</a:t>
            </a:r>
          </a:p>
          <a:p>
            <a:r>
              <a:rPr lang="en-US" dirty="0">
                <a:solidFill>
                  <a:schemeClr val="bg1"/>
                </a:solidFill>
              </a:rPr>
              <a:t>416-507-3487</a:t>
            </a:r>
          </a:p>
          <a:p>
            <a:r>
              <a:rPr lang="en-US" dirty="0">
                <a:solidFill>
                  <a:schemeClr val="bg1"/>
                </a:solidFill>
              </a:rPr>
              <a:t>Brandon.orr@stantec.com</a:t>
            </a:r>
          </a:p>
        </p:txBody>
      </p:sp>
      <p:pic>
        <p:nvPicPr>
          <p:cNvPr id="7" name="Audio 6">
            <a:hlinkClick r:id="" action="ppaction://media"/>
            <a:extLst>
              <a:ext uri="{FF2B5EF4-FFF2-40B4-BE49-F238E27FC236}">
                <a16:creationId xmlns:a16="http://schemas.microsoft.com/office/drawing/2014/main" id="{7CCF6A28-8234-4E0D-976B-F283CE5249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45539955"/>
      </p:ext>
    </p:extLst>
  </p:cSld>
  <p:clrMapOvr>
    <a:masterClrMapping/>
  </p:clrMapOvr>
  <mc:AlternateContent xmlns:mc="http://schemas.openxmlformats.org/markup-compatibility/2006" xmlns:p14="http://schemas.microsoft.com/office/powerpoint/2010/main">
    <mc:Choice Requires="p14">
      <p:transition spd="slow" p14:dur="2000" advTm="45989"/>
    </mc:Choice>
    <mc:Fallback xmlns="">
      <p:transition spd="slow" advTm="4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
            <a:extLst>
              <a:ext uri="{FF2B5EF4-FFF2-40B4-BE49-F238E27FC236}">
                <a16:creationId xmlns:a16="http://schemas.microsoft.com/office/drawing/2014/main" id="{E97CF2D1-8A75-456A-B0D5-817E96C9A49C}"/>
              </a:ext>
            </a:extLst>
          </p:cNvPr>
          <p:cNvSpPr>
            <a:spLocks noGrp="1"/>
          </p:cNvSpPr>
          <p:nvPr>
            <p:ph type="body" sz="quarter" idx="11"/>
          </p:nvPr>
        </p:nvSpPr>
        <p:spPr>
          <a:xfrm>
            <a:off x="3514724" y="1587408"/>
            <a:ext cx="2581276" cy="657225"/>
          </a:xfrm>
        </p:spPr>
        <p:txBody>
          <a:bodyPr/>
          <a:lstStyle/>
          <a:p>
            <a:r>
              <a:rPr lang="en-US" sz="2000" dirty="0"/>
              <a:t>What do you like about the City’s Transportation Network?</a:t>
            </a:r>
          </a:p>
        </p:txBody>
      </p:sp>
      <p:pic>
        <p:nvPicPr>
          <p:cNvPr id="7" name="Graphic 6" descr="Bus">
            <a:extLst>
              <a:ext uri="{FF2B5EF4-FFF2-40B4-BE49-F238E27FC236}">
                <a16:creationId xmlns:a16="http://schemas.microsoft.com/office/drawing/2014/main" id="{755B7723-1898-4605-9A41-34BEFEBE6C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1596954"/>
            <a:ext cx="2209797" cy="2209797"/>
          </a:xfrm>
          <a:prstGeom prst="rect">
            <a:avLst/>
          </a:prstGeom>
        </p:spPr>
      </p:pic>
      <p:sp>
        <p:nvSpPr>
          <p:cNvPr id="37" name="Text Placeholder 4">
            <a:extLst>
              <a:ext uri="{FF2B5EF4-FFF2-40B4-BE49-F238E27FC236}">
                <a16:creationId xmlns:a16="http://schemas.microsoft.com/office/drawing/2014/main" id="{368ADBF8-5ECE-4064-BCF6-9D89489537C1}"/>
              </a:ext>
            </a:extLst>
          </p:cNvPr>
          <p:cNvSpPr>
            <a:spLocks noGrp="1"/>
          </p:cNvSpPr>
          <p:nvPr>
            <p:ph type="body" sz="quarter" idx="23"/>
          </p:nvPr>
        </p:nvSpPr>
        <p:spPr>
          <a:xfrm>
            <a:off x="3514724" y="4181457"/>
            <a:ext cx="2733676" cy="657225"/>
          </a:xfrm>
        </p:spPr>
        <p:txBody>
          <a:bodyPr/>
          <a:lstStyle/>
          <a:p>
            <a:r>
              <a:rPr lang="en-US" sz="2000" dirty="0"/>
              <a:t>What do you think could be improved?</a:t>
            </a:r>
          </a:p>
        </p:txBody>
      </p:sp>
      <p:pic>
        <p:nvPicPr>
          <p:cNvPr id="9" name="Graphic 8" descr="Car">
            <a:extLst>
              <a:ext uri="{FF2B5EF4-FFF2-40B4-BE49-F238E27FC236}">
                <a16:creationId xmlns:a16="http://schemas.microsoft.com/office/drawing/2014/main" id="{73B58332-41EF-4F06-AF17-C1B335DDF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800" y="4191003"/>
            <a:ext cx="2209797" cy="2209797"/>
          </a:xfrm>
          <a:prstGeom prst="rect">
            <a:avLst/>
          </a:prstGeom>
        </p:spPr>
      </p:pic>
      <p:sp>
        <p:nvSpPr>
          <p:cNvPr id="41" name="Text Placeholder 7">
            <a:extLst>
              <a:ext uri="{FF2B5EF4-FFF2-40B4-BE49-F238E27FC236}">
                <a16:creationId xmlns:a16="http://schemas.microsoft.com/office/drawing/2014/main" id="{FEBA7495-B500-44CE-8B02-FDC6B2C4008B}"/>
              </a:ext>
            </a:extLst>
          </p:cNvPr>
          <p:cNvSpPr>
            <a:spLocks noGrp="1"/>
          </p:cNvSpPr>
          <p:nvPr>
            <p:ph type="body" sz="quarter" idx="26"/>
          </p:nvPr>
        </p:nvSpPr>
        <p:spPr>
          <a:xfrm>
            <a:off x="9153525" y="1587408"/>
            <a:ext cx="2581275" cy="657225"/>
          </a:xfrm>
        </p:spPr>
        <p:txBody>
          <a:bodyPr/>
          <a:lstStyle/>
          <a:p>
            <a:r>
              <a:rPr lang="en-US" sz="2000" dirty="0"/>
              <a:t>What influences your decision to drive/walk/cycle/take transit the most?</a:t>
            </a:r>
          </a:p>
        </p:txBody>
      </p:sp>
      <p:pic>
        <p:nvPicPr>
          <p:cNvPr id="11" name="Graphic 10" descr="Man with kid">
            <a:extLst>
              <a:ext uri="{FF2B5EF4-FFF2-40B4-BE49-F238E27FC236}">
                <a16:creationId xmlns:a16="http://schemas.microsoft.com/office/drawing/2014/main" id="{AC1D31D8-BA0F-4C47-8D15-4C49238901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5601" y="1596954"/>
            <a:ext cx="2209797" cy="2209797"/>
          </a:xfrm>
          <a:prstGeom prst="rect">
            <a:avLst/>
          </a:prstGeom>
        </p:spPr>
      </p:pic>
      <p:sp>
        <p:nvSpPr>
          <p:cNvPr id="43" name="Text Placeholder 10">
            <a:extLst>
              <a:ext uri="{FF2B5EF4-FFF2-40B4-BE49-F238E27FC236}">
                <a16:creationId xmlns:a16="http://schemas.microsoft.com/office/drawing/2014/main" id="{E1C70A86-E98C-4783-9BDA-85CA8DD28508}"/>
              </a:ext>
            </a:extLst>
          </p:cNvPr>
          <p:cNvSpPr>
            <a:spLocks noGrp="1"/>
          </p:cNvSpPr>
          <p:nvPr>
            <p:ph type="body" sz="quarter" idx="29"/>
          </p:nvPr>
        </p:nvSpPr>
        <p:spPr>
          <a:xfrm>
            <a:off x="9153525" y="4181457"/>
            <a:ext cx="2581275" cy="657225"/>
          </a:xfrm>
        </p:spPr>
        <p:txBody>
          <a:bodyPr/>
          <a:lstStyle/>
          <a:p>
            <a:r>
              <a:rPr lang="en-US" sz="2000" dirty="0"/>
              <a:t>What do you think will be our greatest transportation challenge over the next 20 years?</a:t>
            </a:r>
          </a:p>
        </p:txBody>
      </p:sp>
      <p:pic>
        <p:nvPicPr>
          <p:cNvPr id="13" name="Graphic 12" descr="Cycling">
            <a:extLst>
              <a:ext uri="{FF2B5EF4-FFF2-40B4-BE49-F238E27FC236}">
                <a16:creationId xmlns:a16="http://schemas.microsoft.com/office/drawing/2014/main" id="{960CE24F-FF56-4FBB-A5CB-07D4F0BE64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05601" y="4191003"/>
            <a:ext cx="2209797" cy="2209797"/>
          </a:xfrm>
          <a:prstGeom prst="rect">
            <a:avLst/>
          </a:prstGeom>
        </p:spPr>
      </p:pic>
      <p:sp>
        <p:nvSpPr>
          <p:cNvPr id="47" name="Text Placeholder 13">
            <a:extLst>
              <a:ext uri="{FF2B5EF4-FFF2-40B4-BE49-F238E27FC236}">
                <a16:creationId xmlns:a16="http://schemas.microsoft.com/office/drawing/2014/main" id="{742D1C55-D38D-4B03-8B03-49AE55E72FF2}"/>
              </a:ext>
            </a:extLst>
          </p:cNvPr>
          <p:cNvSpPr>
            <a:spLocks noGrp="1"/>
          </p:cNvSpPr>
          <p:nvPr>
            <p:ph type="body" sz="quarter" idx="32"/>
          </p:nvPr>
        </p:nvSpPr>
        <p:spPr>
          <a:xfrm>
            <a:off x="1066800" y="762000"/>
            <a:ext cx="10668000" cy="609600"/>
          </a:xfrm>
        </p:spPr>
        <p:txBody>
          <a:bodyPr/>
          <a:lstStyle/>
          <a:p>
            <a:r>
              <a:rPr lang="en-US" dirty="0"/>
              <a:t>Let’s Talk!</a:t>
            </a:r>
          </a:p>
        </p:txBody>
      </p:sp>
      <p:sp>
        <p:nvSpPr>
          <p:cNvPr id="4" name="Footer Placeholder 3">
            <a:extLst>
              <a:ext uri="{FF2B5EF4-FFF2-40B4-BE49-F238E27FC236}">
                <a16:creationId xmlns:a16="http://schemas.microsoft.com/office/drawing/2014/main" id="{D165A1AB-87E2-4561-94AD-61724085AEEB}"/>
              </a:ext>
            </a:extLst>
          </p:cNvPr>
          <p:cNvSpPr>
            <a:spLocks noGrp="1"/>
          </p:cNvSpPr>
          <p:nvPr>
            <p:ph type="ftr" sz="quarter" idx="33"/>
          </p:nvPr>
        </p:nvSpPr>
        <p:spPr>
          <a:xfrm rot="16200000">
            <a:off x="-2590801" y="3352802"/>
            <a:ext cx="5791202" cy="304796"/>
          </a:xfrm>
        </p:spPr>
        <p:txBody>
          <a:bodyPr anchor="ctr">
            <a:normAutofit/>
          </a:bodyPr>
          <a:lstStyle/>
          <a:p>
            <a:pPr>
              <a:spcAft>
                <a:spcPts val="600"/>
              </a:spcAft>
            </a:pPr>
            <a:r>
              <a:rPr lang="en-US" dirty="0"/>
              <a:t>Discussion</a:t>
            </a:r>
            <a:endParaRPr lang="en-US"/>
          </a:p>
        </p:txBody>
      </p:sp>
      <p:sp>
        <p:nvSpPr>
          <p:cNvPr id="5" name="Slide Number Placeholder 4">
            <a:extLst>
              <a:ext uri="{FF2B5EF4-FFF2-40B4-BE49-F238E27FC236}">
                <a16:creationId xmlns:a16="http://schemas.microsoft.com/office/drawing/2014/main" id="{16A2FBFD-457E-456D-B1E6-05B77D7A2950}"/>
              </a:ext>
            </a:extLst>
          </p:cNvPr>
          <p:cNvSpPr>
            <a:spLocks noGrp="1"/>
          </p:cNvSpPr>
          <p:nvPr>
            <p:ph type="sldNum" sz="quarter" idx="34"/>
          </p:nvPr>
        </p:nvSpPr>
        <p:spPr>
          <a:xfrm>
            <a:off x="152400" y="6400799"/>
            <a:ext cx="304799" cy="304801"/>
          </a:xfrm>
        </p:spPr>
        <p:txBody>
          <a:bodyPr anchor="b">
            <a:normAutofit/>
          </a:bodyPr>
          <a:lstStyle/>
          <a:p>
            <a:pPr>
              <a:spcAft>
                <a:spcPts val="600"/>
              </a:spcAft>
            </a:pPr>
            <a:fld id="{DD01415F-5F32-4771-AE74-55868ADB41CE}" type="slidenum">
              <a:rPr lang="en-US" smtClean="0"/>
              <a:pPr>
                <a:spcAft>
                  <a:spcPts val="600"/>
                </a:spcAft>
              </a:pPr>
              <a:t>15</a:t>
            </a:fld>
            <a:endParaRPr lang="en-US"/>
          </a:p>
        </p:txBody>
      </p:sp>
      <p:pic>
        <p:nvPicPr>
          <p:cNvPr id="31" name="Picture 30" descr="A picture containing food, drawing&#10;&#10;Description automatically generated">
            <a:extLst>
              <a:ext uri="{FF2B5EF4-FFF2-40B4-BE49-F238E27FC236}">
                <a16:creationId xmlns:a16="http://schemas.microsoft.com/office/drawing/2014/main" id="{7A97462B-DD97-4942-AADE-D2A127DD7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0824" y="6304858"/>
            <a:ext cx="765210" cy="381511"/>
          </a:xfrm>
          <a:prstGeom prst="rect">
            <a:avLst/>
          </a:prstGeom>
        </p:spPr>
      </p:pic>
      <p:pic>
        <p:nvPicPr>
          <p:cNvPr id="32" name="Picture 31">
            <a:extLst>
              <a:ext uri="{FF2B5EF4-FFF2-40B4-BE49-F238E27FC236}">
                <a16:creationId xmlns:a16="http://schemas.microsoft.com/office/drawing/2014/main" id="{BA64F869-A7D9-41C0-BB6E-A4EB4E3B177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87283" y="6462610"/>
            <a:ext cx="811982" cy="215764"/>
          </a:xfrm>
          <a:prstGeom prst="rect">
            <a:avLst/>
          </a:prstGeom>
        </p:spPr>
      </p:pic>
    </p:spTree>
    <p:extLst>
      <p:ext uri="{BB962C8B-B14F-4D97-AF65-F5344CB8AC3E}">
        <p14:creationId xmlns:p14="http://schemas.microsoft.com/office/powerpoint/2010/main" val="337925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FC324B-F0DA-456B-9007-A9A50DE2AD8E}"/>
              </a:ext>
            </a:extLst>
          </p:cNvPr>
          <p:cNvSpPr>
            <a:spLocks noGrp="1"/>
          </p:cNvSpPr>
          <p:nvPr>
            <p:ph type="body" sz="quarter" idx="11"/>
          </p:nvPr>
        </p:nvSpPr>
        <p:spPr/>
        <p:txBody>
          <a:bodyPr/>
          <a:lstStyle/>
          <a:p>
            <a:r>
              <a:rPr lang="en-US" dirty="0"/>
              <a:t>First Things First…</a:t>
            </a:r>
          </a:p>
        </p:txBody>
      </p:sp>
      <p:sp>
        <p:nvSpPr>
          <p:cNvPr id="6" name="Text Placeholder 5">
            <a:extLst>
              <a:ext uri="{FF2B5EF4-FFF2-40B4-BE49-F238E27FC236}">
                <a16:creationId xmlns:a16="http://schemas.microsoft.com/office/drawing/2014/main" id="{8784461E-44F9-4680-85EC-00784E292667}"/>
              </a:ext>
            </a:extLst>
          </p:cNvPr>
          <p:cNvSpPr>
            <a:spLocks noGrp="1"/>
          </p:cNvSpPr>
          <p:nvPr>
            <p:ph type="body" sz="quarter" idx="13"/>
          </p:nvPr>
        </p:nvSpPr>
        <p:spPr>
          <a:xfrm>
            <a:off x="6248400" y="1924592"/>
            <a:ext cx="5486400" cy="3866607"/>
          </a:xfrm>
        </p:spPr>
        <p:txBody>
          <a:bodyPr/>
          <a:lstStyle/>
          <a:p>
            <a:r>
              <a:rPr lang="en-US" sz="2000" dirty="0"/>
              <a:t>Presentation by the Project Team</a:t>
            </a:r>
          </a:p>
          <a:p>
            <a:endParaRPr lang="en-US" sz="2000" dirty="0"/>
          </a:p>
          <a:p>
            <a:r>
              <a:rPr lang="en-US" sz="2000" dirty="0"/>
              <a:t>Question and Answer Period – “Raise your Hand” or Dial “9”</a:t>
            </a:r>
          </a:p>
          <a:p>
            <a:r>
              <a:rPr lang="en-US" sz="2000" dirty="0"/>
              <a:t> </a:t>
            </a:r>
          </a:p>
          <a:p>
            <a:r>
              <a:rPr lang="en-US" sz="2000" dirty="0"/>
              <a:t>Presentation, Transcript, and Question and Answer Summary will be available at </a:t>
            </a:r>
            <a:r>
              <a:rPr lang="en-US" sz="2000" dirty="0">
                <a:hlinkClick r:id="rId5"/>
              </a:rPr>
              <a:t>www.stthomas.ca/TMP</a:t>
            </a:r>
            <a:r>
              <a:rPr lang="en-US" sz="2000" dirty="0"/>
              <a:t> following the meeting</a:t>
            </a:r>
          </a:p>
          <a:p>
            <a:endParaRPr lang="en-US" sz="2000" dirty="0"/>
          </a:p>
          <a:p>
            <a:r>
              <a:rPr lang="en-US" sz="2000" dirty="0"/>
              <a:t>Please provide any comment on this first phase of the study by October 2, 2020 </a:t>
            </a:r>
          </a:p>
          <a:p>
            <a:endParaRPr lang="en-US" sz="2000" dirty="0"/>
          </a:p>
          <a:p>
            <a:endParaRPr lang="en-US" sz="2000" dirty="0"/>
          </a:p>
        </p:txBody>
      </p:sp>
      <p:sp>
        <p:nvSpPr>
          <p:cNvPr id="2" name="Footer Placeholder 1">
            <a:extLst>
              <a:ext uri="{FF2B5EF4-FFF2-40B4-BE49-F238E27FC236}">
                <a16:creationId xmlns:a16="http://schemas.microsoft.com/office/drawing/2014/main" id="{A9B28D22-2448-40F4-B1D0-9B16C180FF56}"/>
              </a:ext>
            </a:extLst>
          </p:cNvPr>
          <p:cNvSpPr>
            <a:spLocks noGrp="1"/>
          </p:cNvSpPr>
          <p:nvPr>
            <p:ph type="ftr" sz="quarter" idx="14"/>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9BEE65B5-9C29-4289-80E7-1E98D46A800E}"/>
              </a:ext>
            </a:extLst>
          </p:cNvPr>
          <p:cNvSpPr>
            <a:spLocks noGrp="1"/>
          </p:cNvSpPr>
          <p:nvPr>
            <p:ph type="sldNum" sz="quarter" idx="15"/>
          </p:nvPr>
        </p:nvSpPr>
        <p:spPr/>
        <p:txBody>
          <a:bodyPr/>
          <a:lstStyle/>
          <a:p>
            <a:fld id="{DD01415F-5F32-4771-AE74-55868ADB41CE}" type="slidenum">
              <a:rPr lang="en-US" smtClean="0"/>
              <a:pPr/>
              <a:t>2</a:t>
            </a:fld>
            <a:endParaRPr lang="en-US"/>
          </a:p>
        </p:txBody>
      </p:sp>
      <p:pic>
        <p:nvPicPr>
          <p:cNvPr id="10" name="Picture Placeholder 9" descr="A picture containing outdoor, person, boat, riding&#10;&#10;Description automatically generated">
            <a:extLst>
              <a:ext uri="{FF2B5EF4-FFF2-40B4-BE49-F238E27FC236}">
                <a16:creationId xmlns:a16="http://schemas.microsoft.com/office/drawing/2014/main" id="{E659F902-C92E-4E42-821A-9E3A9339304C}"/>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1786" t="8405" r="1786"/>
          <a:stretch/>
        </p:blipFill>
        <p:spPr>
          <a:xfrm rot="5400000">
            <a:off x="-376561" y="986161"/>
            <a:ext cx="6858000" cy="4885678"/>
          </a:xfrm>
        </p:spPr>
      </p:pic>
      <p:pic>
        <p:nvPicPr>
          <p:cNvPr id="12" name="Picture 11" descr="A picture containing food, drawing&#10;&#10;Description automatically generated">
            <a:extLst>
              <a:ext uri="{FF2B5EF4-FFF2-40B4-BE49-F238E27FC236}">
                <a16:creationId xmlns:a16="http://schemas.microsoft.com/office/drawing/2014/main" id="{F66E9383-C050-4939-87F9-DC8F64E35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321" y="6299924"/>
            <a:ext cx="1016000" cy="506549"/>
          </a:xfrm>
          <a:prstGeom prst="rect">
            <a:avLst/>
          </a:prstGeom>
        </p:spPr>
      </p:pic>
      <p:pic>
        <p:nvPicPr>
          <p:cNvPr id="5" name="Audio 4">
            <a:hlinkClick r:id="" action="ppaction://media"/>
            <a:extLst>
              <a:ext uri="{FF2B5EF4-FFF2-40B4-BE49-F238E27FC236}">
                <a16:creationId xmlns:a16="http://schemas.microsoft.com/office/drawing/2014/main" id="{C957CE71-FA25-436C-8EB0-925A66C718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240291"/>
      </p:ext>
    </p:extLst>
  </p:cSld>
  <p:clrMapOvr>
    <a:masterClrMapping/>
  </p:clrMapOvr>
  <mc:AlternateContent xmlns:mc="http://schemas.openxmlformats.org/markup-compatibility/2006" xmlns:p14="http://schemas.microsoft.com/office/powerpoint/2010/main">
    <mc:Choice Requires="p14">
      <p:transition spd="slow" p14:dur="2000" advTm="65145"/>
    </mc:Choice>
    <mc:Fallback xmlns="">
      <p:transition spd="slow" advTm="6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157A04-8497-4E8D-8EEA-2984C0BED2E0}"/>
              </a:ext>
            </a:extLst>
          </p:cNvPr>
          <p:cNvSpPr>
            <a:spLocks noGrp="1"/>
          </p:cNvSpPr>
          <p:nvPr>
            <p:ph type="body" sz="quarter" idx="11"/>
          </p:nvPr>
        </p:nvSpPr>
        <p:spPr/>
        <p:txBody>
          <a:bodyPr/>
          <a:lstStyle/>
          <a:p>
            <a:r>
              <a:rPr lang="en-US" dirty="0"/>
              <a:t>Why are we here?</a:t>
            </a:r>
          </a:p>
        </p:txBody>
      </p:sp>
      <p:sp>
        <p:nvSpPr>
          <p:cNvPr id="7" name="Text Placeholder 6">
            <a:extLst>
              <a:ext uri="{FF2B5EF4-FFF2-40B4-BE49-F238E27FC236}">
                <a16:creationId xmlns:a16="http://schemas.microsoft.com/office/drawing/2014/main" id="{5EDF82AD-6036-43D0-B310-684021BB4C84}"/>
              </a:ext>
            </a:extLst>
          </p:cNvPr>
          <p:cNvSpPr>
            <a:spLocks noGrp="1"/>
          </p:cNvSpPr>
          <p:nvPr>
            <p:ph type="body" sz="quarter" idx="14"/>
          </p:nvPr>
        </p:nvSpPr>
        <p:spPr/>
        <p:txBody>
          <a:bodyPr/>
          <a:lstStyle/>
          <a:p>
            <a:r>
              <a:rPr lang="en-US" sz="2000" dirty="0"/>
              <a:t>Overview of the </a:t>
            </a:r>
            <a:r>
              <a:rPr lang="en-US" sz="2000" dirty="0" err="1"/>
              <a:t>TMP</a:t>
            </a:r>
            <a:r>
              <a:rPr lang="en-US" sz="2000" dirty="0"/>
              <a:t> Update Process</a:t>
            </a:r>
          </a:p>
          <a:p>
            <a:endParaRPr lang="en-US" sz="2000" dirty="0"/>
          </a:p>
          <a:p>
            <a:r>
              <a:rPr lang="en-US" sz="2000" dirty="0"/>
              <a:t>Current conditions and future directions</a:t>
            </a:r>
          </a:p>
          <a:p>
            <a:endParaRPr lang="en-US" sz="2000" dirty="0"/>
          </a:p>
          <a:p>
            <a:r>
              <a:rPr lang="en-US" sz="2000" dirty="0"/>
              <a:t>We want your input on:</a:t>
            </a:r>
          </a:p>
          <a:p>
            <a:pPr marL="342900" indent="-342900">
              <a:buFont typeface="Arial" panose="020B0604020202020204" pitchFamily="34" charset="0"/>
              <a:buChar char="•"/>
            </a:pPr>
            <a:r>
              <a:rPr lang="en-US" sz="2000" dirty="0"/>
              <a:t>Existing transportation network</a:t>
            </a:r>
          </a:p>
          <a:p>
            <a:pPr marL="342900" indent="-342900">
              <a:buFont typeface="Arial" panose="020B0604020202020204" pitchFamily="34" charset="0"/>
              <a:buChar char="•"/>
            </a:pPr>
            <a:r>
              <a:rPr lang="en-US" sz="2000" dirty="0"/>
              <a:t>Areas of opportunity</a:t>
            </a:r>
          </a:p>
          <a:p>
            <a:pPr marL="342900" indent="-342900">
              <a:buFont typeface="Arial" panose="020B0604020202020204" pitchFamily="34" charset="0"/>
              <a:buChar char="•"/>
            </a:pPr>
            <a:r>
              <a:rPr lang="en-US" sz="2000" dirty="0"/>
              <a:t>Other considerations</a:t>
            </a:r>
          </a:p>
          <a:p>
            <a:pPr marL="342900" indent="-342900">
              <a:buFont typeface="Arial" panose="020B0604020202020204" pitchFamily="34" charset="0"/>
              <a:buChar char="•"/>
            </a:pPr>
            <a:endParaRPr lang="en-US" sz="2000" dirty="0"/>
          </a:p>
          <a:p>
            <a:endParaRPr lang="en-US" sz="2000" dirty="0"/>
          </a:p>
          <a:p>
            <a:endParaRPr lang="en-US" sz="2000" dirty="0"/>
          </a:p>
        </p:txBody>
      </p:sp>
      <p:sp>
        <p:nvSpPr>
          <p:cNvPr id="5" name="Footer Placeholder 4">
            <a:extLst>
              <a:ext uri="{FF2B5EF4-FFF2-40B4-BE49-F238E27FC236}">
                <a16:creationId xmlns:a16="http://schemas.microsoft.com/office/drawing/2014/main" id="{66BECBD3-496D-40FE-8AFD-5C229EE28AB7}"/>
              </a:ext>
            </a:extLst>
          </p:cNvPr>
          <p:cNvSpPr>
            <a:spLocks noGrp="1"/>
          </p:cNvSpPr>
          <p:nvPr>
            <p:ph type="ftr" sz="quarter" idx="16"/>
          </p:nvPr>
        </p:nvSpPr>
        <p:spPr/>
        <p:txBody>
          <a:bodyPr/>
          <a:lstStyle/>
          <a:p>
            <a:r>
              <a:rPr lang="en-US" dirty="0"/>
              <a:t>Why Are We Here?</a:t>
            </a:r>
          </a:p>
        </p:txBody>
      </p:sp>
      <p:sp>
        <p:nvSpPr>
          <p:cNvPr id="6" name="Slide Number Placeholder 5">
            <a:extLst>
              <a:ext uri="{FF2B5EF4-FFF2-40B4-BE49-F238E27FC236}">
                <a16:creationId xmlns:a16="http://schemas.microsoft.com/office/drawing/2014/main" id="{45B461C0-AD0F-4A08-BFDF-DD682069D602}"/>
              </a:ext>
            </a:extLst>
          </p:cNvPr>
          <p:cNvSpPr>
            <a:spLocks noGrp="1"/>
          </p:cNvSpPr>
          <p:nvPr>
            <p:ph type="sldNum" sz="quarter" idx="17"/>
          </p:nvPr>
        </p:nvSpPr>
        <p:spPr>
          <a:xfrm>
            <a:off x="152401" y="6253299"/>
            <a:ext cx="304799" cy="304801"/>
          </a:xfrm>
        </p:spPr>
        <p:txBody>
          <a:bodyPr/>
          <a:lstStyle/>
          <a:p>
            <a:fld id="{DD01415F-5F32-4771-AE74-55868ADB41CE}" type="slidenum">
              <a:rPr lang="en-US" smtClean="0"/>
              <a:pPr/>
              <a:t>3</a:t>
            </a:fld>
            <a:endParaRPr lang="en-US" dirty="0"/>
          </a:p>
        </p:txBody>
      </p:sp>
      <p:pic>
        <p:nvPicPr>
          <p:cNvPr id="10" name="Picture Placeholder 9" descr="A sign on the side of the road&#10;&#10;Description automatically generated">
            <a:extLst>
              <a:ext uri="{FF2B5EF4-FFF2-40B4-BE49-F238E27FC236}">
                <a16:creationId xmlns:a16="http://schemas.microsoft.com/office/drawing/2014/main" id="{01D4EBDB-7442-4707-A0D7-0515C3D2A023}"/>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2315" b="2315"/>
          <a:stretch>
            <a:fillRect/>
          </a:stretch>
        </p:blipFill>
        <p:spPr>
          <a:xfrm rot="5400000">
            <a:off x="6310313" y="976313"/>
            <a:ext cx="6858000" cy="4905375"/>
          </a:xfrm>
        </p:spPr>
      </p:pic>
      <p:pic>
        <p:nvPicPr>
          <p:cNvPr id="3" name="Picture 2" descr="A picture containing food, drawing&#10;&#10;Description automatically generated">
            <a:extLst>
              <a:ext uri="{FF2B5EF4-FFF2-40B4-BE49-F238E27FC236}">
                <a16:creationId xmlns:a16="http://schemas.microsoft.com/office/drawing/2014/main" id="{681CA96E-B223-4F55-A7AC-C018FAA0C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7076" y="111034"/>
            <a:ext cx="1232523" cy="614500"/>
          </a:xfrm>
          <a:prstGeom prst="rect">
            <a:avLst/>
          </a:prstGeom>
        </p:spPr>
      </p:pic>
      <p:pic>
        <p:nvPicPr>
          <p:cNvPr id="9" name="Audio 8">
            <a:hlinkClick r:id="" action="ppaction://media"/>
            <a:extLst>
              <a:ext uri="{FF2B5EF4-FFF2-40B4-BE49-F238E27FC236}">
                <a16:creationId xmlns:a16="http://schemas.microsoft.com/office/drawing/2014/main" id="{3A6A7478-06BD-4B58-82E0-37489AE169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4367418"/>
      </p:ext>
    </p:extLst>
  </p:cSld>
  <p:clrMapOvr>
    <a:masterClrMapping/>
  </p:clrMapOvr>
  <mc:AlternateContent xmlns:mc="http://schemas.openxmlformats.org/markup-compatibility/2006" xmlns:p14="http://schemas.microsoft.com/office/powerpoint/2010/main">
    <mc:Choice Requires="p14">
      <p:transition spd="slow" p14:dur="2000" advTm="46320"/>
    </mc:Choice>
    <mc:Fallback xmlns="">
      <p:transition spd="slow" advTm="4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157A04-8497-4E8D-8EEA-2984C0BED2E0}"/>
              </a:ext>
            </a:extLst>
          </p:cNvPr>
          <p:cNvSpPr>
            <a:spLocks noGrp="1"/>
          </p:cNvSpPr>
          <p:nvPr>
            <p:ph type="body" sz="quarter" idx="11"/>
          </p:nvPr>
        </p:nvSpPr>
        <p:spPr/>
        <p:txBody>
          <a:bodyPr/>
          <a:lstStyle/>
          <a:p>
            <a:r>
              <a:rPr lang="en-US" dirty="0"/>
              <a:t>The Process…</a:t>
            </a:r>
          </a:p>
        </p:txBody>
      </p:sp>
      <p:sp>
        <p:nvSpPr>
          <p:cNvPr id="5" name="Footer Placeholder 4">
            <a:extLst>
              <a:ext uri="{FF2B5EF4-FFF2-40B4-BE49-F238E27FC236}">
                <a16:creationId xmlns:a16="http://schemas.microsoft.com/office/drawing/2014/main" id="{66BECBD3-496D-40FE-8AFD-5C229EE28AB7}"/>
              </a:ext>
            </a:extLst>
          </p:cNvPr>
          <p:cNvSpPr>
            <a:spLocks noGrp="1"/>
          </p:cNvSpPr>
          <p:nvPr>
            <p:ph type="ftr" sz="quarter" idx="15"/>
          </p:nvPr>
        </p:nvSpPr>
        <p:spPr/>
        <p:txBody>
          <a:bodyPr/>
          <a:lstStyle/>
          <a:p>
            <a:r>
              <a:rPr lang="en-US" dirty="0"/>
              <a:t>The Process</a:t>
            </a:r>
          </a:p>
        </p:txBody>
      </p:sp>
      <p:sp>
        <p:nvSpPr>
          <p:cNvPr id="6" name="Slide Number Placeholder 5">
            <a:extLst>
              <a:ext uri="{FF2B5EF4-FFF2-40B4-BE49-F238E27FC236}">
                <a16:creationId xmlns:a16="http://schemas.microsoft.com/office/drawing/2014/main" id="{45B461C0-AD0F-4A08-BFDF-DD682069D602}"/>
              </a:ext>
            </a:extLst>
          </p:cNvPr>
          <p:cNvSpPr>
            <a:spLocks noGrp="1"/>
          </p:cNvSpPr>
          <p:nvPr>
            <p:ph type="sldNum" sz="quarter" idx="16"/>
          </p:nvPr>
        </p:nvSpPr>
        <p:spPr>
          <a:xfrm>
            <a:off x="152401" y="6255401"/>
            <a:ext cx="304799" cy="304801"/>
          </a:xfrm>
        </p:spPr>
        <p:txBody>
          <a:bodyPr/>
          <a:lstStyle/>
          <a:p>
            <a:fld id="{DD01415F-5F32-4771-AE74-55868ADB41CE}" type="slidenum">
              <a:rPr lang="en-US" smtClean="0"/>
              <a:pPr/>
              <a:t>4</a:t>
            </a:fld>
            <a:endParaRPr lang="en-US"/>
          </a:p>
        </p:txBody>
      </p:sp>
      <p:grpSp>
        <p:nvGrpSpPr>
          <p:cNvPr id="8" name="Group 7">
            <a:extLst>
              <a:ext uri="{FF2B5EF4-FFF2-40B4-BE49-F238E27FC236}">
                <a16:creationId xmlns:a16="http://schemas.microsoft.com/office/drawing/2014/main" id="{EB0A955F-AEA8-4990-95A5-45CC63A639A2}"/>
              </a:ext>
            </a:extLst>
          </p:cNvPr>
          <p:cNvGrpSpPr/>
          <p:nvPr/>
        </p:nvGrpSpPr>
        <p:grpSpPr>
          <a:xfrm>
            <a:off x="4300590" y="2176023"/>
            <a:ext cx="7553094" cy="2846744"/>
            <a:chOff x="1209959" y="1604083"/>
            <a:chExt cx="6743184" cy="3215186"/>
          </a:xfrm>
        </p:grpSpPr>
        <p:grpSp>
          <p:nvGrpSpPr>
            <p:cNvPr id="9" name="Group 8">
              <a:extLst>
                <a:ext uri="{FF2B5EF4-FFF2-40B4-BE49-F238E27FC236}">
                  <a16:creationId xmlns:a16="http://schemas.microsoft.com/office/drawing/2014/main" id="{248DF6CD-383A-4B00-BC3B-F73C2E820FCA}"/>
                </a:ext>
              </a:extLst>
            </p:cNvPr>
            <p:cNvGrpSpPr/>
            <p:nvPr/>
          </p:nvGrpSpPr>
          <p:grpSpPr>
            <a:xfrm>
              <a:off x="1209959" y="1604083"/>
              <a:ext cx="6743184" cy="3215186"/>
              <a:chOff x="1209959" y="1604083"/>
              <a:chExt cx="6743184" cy="3215186"/>
            </a:xfrm>
          </p:grpSpPr>
          <p:cxnSp>
            <p:nvCxnSpPr>
              <p:cNvPr id="34" name="Straight Connector 33">
                <a:extLst>
                  <a:ext uri="{FF2B5EF4-FFF2-40B4-BE49-F238E27FC236}">
                    <a16:creationId xmlns:a16="http://schemas.microsoft.com/office/drawing/2014/main" id="{7E20F072-060C-4348-A320-0213244B162A}"/>
                  </a:ext>
                </a:extLst>
              </p:cNvPr>
              <p:cNvCxnSpPr>
                <a:cxnSpLocks/>
                <a:stCxn id="29" idx="4"/>
                <a:endCxn id="17" idx="0"/>
              </p:cNvCxnSpPr>
              <p:nvPr/>
            </p:nvCxnSpPr>
            <p:spPr>
              <a:xfrm>
                <a:off x="5380800"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AD56C2-40F9-41C8-B1B0-F9AC79A8D0AD}"/>
                  </a:ext>
                </a:extLst>
              </p:cNvPr>
              <p:cNvCxnSpPr>
                <a:cxnSpLocks/>
                <a:stCxn id="28" idx="4"/>
                <a:endCxn id="16" idx="0"/>
              </p:cNvCxnSpPr>
              <p:nvPr/>
            </p:nvCxnSpPr>
            <p:spPr>
              <a:xfrm>
                <a:off x="3766346"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4E277E-5567-4603-93F9-9365D9263978}"/>
                  </a:ext>
                </a:extLst>
              </p:cNvPr>
              <p:cNvCxnSpPr>
                <a:stCxn id="31" idx="4"/>
                <a:endCxn id="15" idx="0"/>
              </p:cNvCxnSpPr>
              <p:nvPr/>
            </p:nvCxnSpPr>
            <p:spPr>
              <a:xfrm>
                <a:off x="2135969" y="4195658"/>
                <a:ext cx="1" cy="223942"/>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sp>
            <p:nvSpPr>
              <p:cNvPr id="12" name="Flowchart: Process 11">
                <a:extLst>
                  <a:ext uri="{FF2B5EF4-FFF2-40B4-BE49-F238E27FC236}">
                    <a16:creationId xmlns:a16="http://schemas.microsoft.com/office/drawing/2014/main" id="{7E387151-8A2A-4270-8A78-9E6EA88D297B}"/>
                  </a:ext>
                </a:extLst>
              </p:cNvPr>
              <p:cNvSpPr/>
              <p:nvPr/>
            </p:nvSpPr>
            <p:spPr>
              <a:xfrm>
                <a:off x="1874288" y="3903392"/>
                <a:ext cx="5340582" cy="144111"/>
              </a:xfrm>
              <a:prstGeom prst="flowChartProcess">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7E70E10B-7B6E-453C-9F81-33DBEA082D34}"/>
                  </a:ext>
                </a:extLst>
              </p:cNvPr>
              <p:cNvSpPr/>
              <p:nvPr/>
            </p:nvSpPr>
            <p:spPr>
              <a:xfrm>
                <a:off x="1981200" y="3882724"/>
                <a:ext cx="5212080" cy="168668"/>
              </a:xfrm>
              <a:prstGeom prst="flowChartProcess">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099B05F-3A9D-409B-BD53-36B99F0743A6}"/>
                  </a:ext>
                </a:extLst>
              </p:cNvPr>
              <p:cNvGrpSpPr/>
              <p:nvPr/>
            </p:nvGrpSpPr>
            <p:grpSpPr>
              <a:xfrm>
                <a:off x="1438324" y="2117347"/>
                <a:ext cx="6286423" cy="1538504"/>
                <a:chOff x="0" y="-1545100"/>
                <a:chExt cx="6375736" cy="4951241"/>
              </a:xfrm>
            </p:grpSpPr>
            <p:grpSp>
              <p:nvGrpSpPr>
                <p:cNvPr id="77" name="Group 76">
                  <a:extLst>
                    <a:ext uri="{FF2B5EF4-FFF2-40B4-BE49-F238E27FC236}">
                      <a16:creationId xmlns:a16="http://schemas.microsoft.com/office/drawing/2014/main" id="{CCDAC3EC-2069-4106-9475-CE47EB289CD4}"/>
                    </a:ext>
                  </a:extLst>
                </p:cNvPr>
                <p:cNvGrpSpPr/>
                <p:nvPr/>
              </p:nvGrpSpPr>
              <p:grpSpPr>
                <a:xfrm>
                  <a:off x="0" y="-1543680"/>
                  <a:ext cx="1623390" cy="4949821"/>
                  <a:chOff x="0" y="-1543680"/>
                  <a:chExt cx="1623390" cy="4949821"/>
                </a:xfrm>
              </p:grpSpPr>
              <p:sp>
                <p:nvSpPr>
                  <p:cNvPr id="86" name="Isosceles Triangle 85">
                    <a:extLst>
                      <a:ext uri="{FF2B5EF4-FFF2-40B4-BE49-F238E27FC236}">
                        <a16:creationId xmlns:a16="http://schemas.microsoft.com/office/drawing/2014/main" id="{D673D935-968B-4E28-8125-402C5FA7669B}"/>
                      </a:ext>
                    </a:extLst>
                  </p:cNvPr>
                  <p:cNvSpPr/>
                  <p:nvPr/>
                </p:nvSpPr>
                <p:spPr>
                  <a:xfrm rot="5400000">
                    <a:off x="1232681" y="2432536"/>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7" name="Rectangle: Rounded Corners 86">
                    <a:extLst>
                      <a:ext uri="{FF2B5EF4-FFF2-40B4-BE49-F238E27FC236}">
                        <a16:creationId xmlns:a16="http://schemas.microsoft.com/office/drawing/2014/main" id="{6380B57E-8770-425D-9556-D34282BB1074}"/>
                      </a:ext>
                    </a:extLst>
                  </p:cNvPr>
                  <p:cNvSpPr/>
                  <p:nvPr/>
                </p:nvSpPr>
                <p:spPr>
                  <a:xfrm>
                    <a:off x="0" y="-1543680"/>
                    <a:ext cx="1415116" cy="4949821"/>
                  </a:xfrm>
                  <a:prstGeom prst="roundRect">
                    <a:avLst/>
                  </a:prstGeom>
                  <a:solidFill>
                    <a:srgbClr val="FEF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8" name="Group 77">
                  <a:extLst>
                    <a:ext uri="{FF2B5EF4-FFF2-40B4-BE49-F238E27FC236}">
                      <a16:creationId xmlns:a16="http://schemas.microsoft.com/office/drawing/2014/main" id="{EE2A8550-2086-42EA-BC68-B60566F2D680}"/>
                    </a:ext>
                  </a:extLst>
                </p:cNvPr>
                <p:cNvGrpSpPr/>
                <p:nvPr/>
              </p:nvGrpSpPr>
              <p:grpSpPr>
                <a:xfrm>
                  <a:off x="1653540" y="-1545100"/>
                  <a:ext cx="4722196" cy="4950745"/>
                  <a:chOff x="0" y="-1545100"/>
                  <a:chExt cx="4722196" cy="4950745"/>
                </a:xfrm>
              </p:grpSpPr>
              <p:grpSp>
                <p:nvGrpSpPr>
                  <p:cNvPr id="79" name="Group 78">
                    <a:extLst>
                      <a:ext uri="{FF2B5EF4-FFF2-40B4-BE49-F238E27FC236}">
                        <a16:creationId xmlns:a16="http://schemas.microsoft.com/office/drawing/2014/main" id="{A7CB729A-E8C9-4F77-A553-BD12352F6DB9}"/>
                      </a:ext>
                    </a:extLst>
                  </p:cNvPr>
                  <p:cNvGrpSpPr/>
                  <p:nvPr/>
                </p:nvGrpSpPr>
                <p:grpSpPr>
                  <a:xfrm>
                    <a:off x="0" y="-1544176"/>
                    <a:ext cx="1631010" cy="4949821"/>
                    <a:chOff x="0" y="-1544176"/>
                    <a:chExt cx="1631010" cy="4949821"/>
                  </a:xfrm>
                </p:grpSpPr>
                <p:sp>
                  <p:nvSpPr>
                    <p:cNvPr id="84" name="Rectangle: Rounded Corners 83">
                      <a:extLst>
                        <a:ext uri="{FF2B5EF4-FFF2-40B4-BE49-F238E27FC236}">
                          <a16:creationId xmlns:a16="http://schemas.microsoft.com/office/drawing/2014/main" id="{FA8F2ADB-02AF-4680-9DF6-EF903B787F7E}"/>
                        </a:ext>
                      </a:extLst>
                    </p:cNvPr>
                    <p:cNvSpPr/>
                    <p:nvPr/>
                  </p:nvSpPr>
                  <p:spPr>
                    <a:xfrm>
                      <a:off x="0" y="-1544176"/>
                      <a:ext cx="1415116" cy="4949821"/>
                    </a:xfrm>
                    <a:prstGeom prst="roundRect">
                      <a:avLst/>
                    </a:prstGeom>
                    <a:solidFill>
                      <a:srgbClr val="FDEA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Isosceles Triangle 84">
                      <a:extLst>
                        <a:ext uri="{FF2B5EF4-FFF2-40B4-BE49-F238E27FC236}">
                          <a16:creationId xmlns:a16="http://schemas.microsoft.com/office/drawing/2014/main" id="{A5FDBABF-30E3-4A3B-BD94-4061A18CF9BC}"/>
                        </a:ext>
                      </a:extLst>
                    </p:cNvPr>
                    <p:cNvSpPr/>
                    <p:nvPr/>
                  </p:nvSpPr>
                  <p:spPr>
                    <a:xfrm rot="5400000">
                      <a:off x="1240301" y="2432536"/>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80" name="Group 79">
                    <a:extLst>
                      <a:ext uri="{FF2B5EF4-FFF2-40B4-BE49-F238E27FC236}">
                        <a16:creationId xmlns:a16="http://schemas.microsoft.com/office/drawing/2014/main" id="{6F22E694-B590-4104-9224-431074E4D289}"/>
                      </a:ext>
                    </a:extLst>
                  </p:cNvPr>
                  <p:cNvGrpSpPr/>
                  <p:nvPr/>
                </p:nvGrpSpPr>
                <p:grpSpPr>
                  <a:xfrm>
                    <a:off x="1638300" y="-1545100"/>
                    <a:ext cx="3083896" cy="4950744"/>
                    <a:chOff x="0" y="-1545100"/>
                    <a:chExt cx="3083896" cy="4950744"/>
                  </a:xfrm>
                </p:grpSpPr>
                <p:sp>
                  <p:nvSpPr>
                    <p:cNvPr id="81" name="Rectangle: Rounded Corners 80">
                      <a:extLst>
                        <a:ext uri="{FF2B5EF4-FFF2-40B4-BE49-F238E27FC236}">
                          <a16:creationId xmlns:a16="http://schemas.microsoft.com/office/drawing/2014/main" id="{9316830F-CC8C-4D68-A749-849E7CAA9167}"/>
                        </a:ext>
                      </a:extLst>
                    </p:cNvPr>
                    <p:cNvSpPr/>
                    <p:nvPr/>
                  </p:nvSpPr>
                  <p:spPr>
                    <a:xfrm>
                      <a:off x="0" y="-1545100"/>
                      <a:ext cx="1415116" cy="4949821"/>
                    </a:xfrm>
                    <a:prstGeom prst="roundRect">
                      <a:avLst/>
                    </a:prstGeom>
                    <a:solidFill>
                      <a:srgbClr val="FAD5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2" name="Isosceles Triangle 81">
                      <a:extLst>
                        <a:ext uri="{FF2B5EF4-FFF2-40B4-BE49-F238E27FC236}">
                          <a16:creationId xmlns:a16="http://schemas.microsoft.com/office/drawing/2014/main" id="{7CF1119C-0246-40E6-9A2C-430CCCDBEB8D}"/>
                        </a:ext>
                      </a:extLst>
                    </p:cNvPr>
                    <p:cNvSpPr/>
                    <p:nvPr/>
                  </p:nvSpPr>
                  <p:spPr>
                    <a:xfrm rot="5400000">
                      <a:off x="1247922" y="2432535"/>
                      <a:ext cx="588548" cy="192870"/>
                    </a:xfrm>
                    <a:prstGeom prst="triangle">
                      <a:avLst/>
                    </a:prstGeom>
                    <a:solidFill>
                      <a:srgbClr val="A70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3" name="Rectangle: Rounded Corners 82">
                      <a:extLst>
                        <a:ext uri="{FF2B5EF4-FFF2-40B4-BE49-F238E27FC236}">
                          <a16:creationId xmlns:a16="http://schemas.microsoft.com/office/drawing/2014/main" id="{2986C227-F051-4743-BCDD-0DA666DE3DCE}"/>
                        </a:ext>
                      </a:extLst>
                    </p:cNvPr>
                    <p:cNvSpPr/>
                    <p:nvPr/>
                  </p:nvSpPr>
                  <p:spPr>
                    <a:xfrm>
                      <a:off x="1668780" y="-1545100"/>
                      <a:ext cx="1415116" cy="4950744"/>
                    </a:xfrm>
                    <a:prstGeom prst="roundRect">
                      <a:avLst/>
                    </a:prstGeom>
                    <a:solidFill>
                      <a:srgbClr val="F8C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15" name="TextBox 14">
                <a:extLst>
                  <a:ext uri="{FF2B5EF4-FFF2-40B4-BE49-F238E27FC236}">
                    <a16:creationId xmlns:a16="http://schemas.microsoft.com/office/drawing/2014/main" id="{069A3124-0E13-4F05-BF98-F6BBB7F752B3}"/>
                  </a:ext>
                </a:extLst>
              </p:cNvPr>
              <p:cNvSpPr txBox="1"/>
              <p:nvPr/>
            </p:nvSpPr>
            <p:spPr>
              <a:xfrm>
                <a:off x="1209959" y="4419600"/>
                <a:ext cx="1852021" cy="381257"/>
              </a:xfrm>
              <a:prstGeom prst="rect">
                <a:avLst/>
              </a:prstGeom>
              <a:noFill/>
            </p:spPr>
            <p:txBody>
              <a:bodyPr wrap="square" rtlCol="0">
                <a:spAutoFit/>
              </a:bodyPr>
              <a:lstStyle/>
              <a:p>
                <a:pPr algn="ctr"/>
                <a:r>
                  <a:rPr lang="en-US" sz="1200" dirty="0">
                    <a:solidFill>
                      <a:schemeClr val="bg1"/>
                    </a:solidFill>
                  </a:rPr>
                  <a:t>Background Context/</a:t>
                </a:r>
              </a:p>
              <a:p>
                <a:pPr algn="ctr"/>
                <a:r>
                  <a:rPr lang="en-US" sz="1200" dirty="0">
                    <a:solidFill>
                      <a:schemeClr val="bg1"/>
                    </a:solidFill>
                  </a:rPr>
                  <a:t>Existing Conditions</a:t>
                </a:r>
              </a:p>
            </p:txBody>
          </p:sp>
          <p:sp>
            <p:nvSpPr>
              <p:cNvPr id="16" name="TextBox 15">
                <a:extLst>
                  <a:ext uri="{FF2B5EF4-FFF2-40B4-BE49-F238E27FC236}">
                    <a16:creationId xmlns:a16="http://schemas.microsoft.com/office/drawing/2014/main" id="{D6F782C4-A74B-40AB-8CCF-7BA6D114EDC5}"/>
                  </a:ext>
                </a:extLst>
              </p:cNvPr>
              <p:cNvSpPr txBox="1"/>
              <p:nvPr/>
            </p:nvSpPr>
            <p:spPr>
              <a:xfrm>
                <a:off x="2840336" y="4419159"/>
                <a:ext cx="1852021" cy="400110"/>
              </a:xfrm>
              <a:prstGeom prst="rect">
                <a:avLst/>
              </a:prstGeom>
              <a:noFill/>
            </p:spPr>
            <p:txBody>
              <a:bodyPr wrap="square" rtlCol="0">
                <a:spAutoFit/>
              </a:bodyPr>
              <a:lstStyle>
                <a:defPPr>
                  <a:defRPr lang="en-US"/>
                </a:defPPr>
                <a:lvl1pPr algn="ctr">
                  <a:defRPr sz="1200">
                    <a:solidFill>
                      <a:schemeClr val="bg1"/>
                    </a:solidFill>
                  </a:defRPr>
                </a:lvl1pPr>
              </a:lstStyle>
              <a:p>
                <a:r>
                  <a:rPr lang="en-US" dirty="0"/>
                  <a:t>Future Needs and Opportunities</a:t>
                </a:r>
              </a:p>
            </p:txBody>
          </p:sp>
          <p:sp>
            <p:nvSpPr>
              <p:cNvPr id="17" name="TextBox 16">
                <a:extLst>
                  <a:ext uri="{FF2B5EF4-FFF2-40B4-BE49-F238E27FC236}">
                    <a16:creationId xmlns:a16="http://schemas.microsoft.com/office/drawing/2014/main" id="{697E2C76-20BF-4CCF-87A9-D2D7727FA06E}"/>
                  </a:ext>
                </a:extLst>
              </p:cNvPr>
              <p:cNvSpPr txBox="1"/>
              <p:nvPr/>
            </p:nvSpPr>
            <p:spPr>
              <a:xfrm>
                <a:off x="4454790" y="4419159"/>
                <a:ext cx="1852021" cy="381257"/>
              </a:xfrm>
              <a:prstGeom prst="rect">
                <a:avLst/>
              </a:prstGeom>
              <a:noFill/>
            </p:spPr>
            <p:txBody>
              <a:bodyPr wrap="square" rtlCol="0">
                <a:spAutoFit/>
              </a:bodyPr>
              <a:lstStyle/>
              <a:p>
                <a:pPr algn="ctr"/>
                <a:r>
                  <a:rPr lang="en-US" sz="1200" dirty="0">
                    <a:solidFill>
                      <a:schemeClr val="bg1"/>
                    </a:solidFill>
                  </a:rPr>
                  <a:t>Assessment of Alternatives and Preferred Solutions</a:t>
                </a:r>
              </a:p>
            </p:txBody>
          </p:sp>
          <p:sp>
            <p:nvSpPr>
              <p:cNvPr id="18" name="TextBox 17">
                <a:extLst>
                  <a:ext uri="{FF2B5EF4-FFF2-40B4-BE49-F238E27FC236}">
                    <a16:creationId xmlns:a16="http://schemas.microsoft.com/office/drawing/2014/main" id="{24478135-AD6B-4D8F-9936-3BD87C6A73EE}"/>
                  </a:ext>
                </a:extLst>
              </p:cNvPr>
              <p:cNvSpPr txBox="1"/>
              <p:nvPr/>
            </p:nvSpPr>
            <p:spPr>
              <a:xfrm>
                <a:off x="6101122" y="4419159"/>
                <a:ext cx="1852021" cy="381257"/>
              </a:xfrm>
              <a:prstGeom prst="rect">
                <a:avLst/>
              </a:prstGeom>
              <a:noFill/>
            </p:spPr>
            <p:txBody>
              <a:bodyPr wrap="square" rtlCol="0">
                <a:spAutoFit/>
              </a:bodyPr>
              <a:lstStyle/>
              <a:p>
                <a:pPr algn="ctr"/>
                <a:r>
                  <a:rPr lang="en-US" sz="1200" dirty="0">
                    <a:solidFill>
                      <a:schemeClr val="bg1"/>
                    </a:solidFill>
                  </a:rPr>
                  <a:t>Implementation/</a:t>
                </a:r>
              </a:p>
              <a:p>
                <a:pPr algn="ctr"/>
                <a:r>
                  <a:rPr lang="en-US" sz="1200" dirty="0">
                    <a:solidFill>
                      <a:schemeClr val="bg1"/>
                    </a:solidFill>
                  </a:rPr>
                  <a:t>Costing</a:t>
                </a:r>
              </a:p>
            </p:txBody>
          </p:sp>
          <p:grpSp>
            <p:nvGrpSpPr>
              <p:cNvPr id="19" name="Group 18">
                <a:extLst>
                  <a:ext uri="{FF2B5EF4-FFF2-40B4-BE49-F238E27FC236}">
                    <a16:creationId xmlns:a16="http://schemas.microsoft.com/office/drawing/2014/main" id="{D89923A0-A53D-4CDF-99C2-44E8EB16B871}"/>
                  </a:ext>
                </a:extLst>
              </p:cNvPr>
              <p:cNvGrpSpPr/>
              <p:nvPr/>
            </p:nvGrpSpPr>
            <p:grpSpPr>
              <a:xfrm>
                <a:off x="3068298" y="2117347"/>
                <a:ext cx="1386493" cy="1449260"/>
                <a:chOff x="7344974" y="150940"/>
                <a:chExt cx="1386493" cy="1449260"/>
              </a:xfrm>
            </p:grpSpPr>
            <p:cxnSp>
              <p:nvCxnSpPr>
                <p:cNvPr id="69" name="Straight Connector 68">
                  <a:extLst>
                    <a:ext uri="{FF2B5EF4-FFF2-40B4-BE49-F238E27FC236}">
                      <a16:creationId xmlns:a16="http://schemas.microsoft.com/office/drawing/2014/main" id="{D694BDA2-BE0E-4DA6-BFFB-ABDFBCC18DD5}"/>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575B1F0-A748-4213-82E4-03BB69DA7D2D}"/>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DB6CAED-C525-4BA7-92CF-BE263CB6E604}"/>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E7EC52C-DE2B-4432-836D-42278FE70424}"/>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D72FA36-A8CF-4D27-8ADD-B5F06BD4CACE}"/>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8790E0F-9231-4A6A-8631-AAFE31CDD6FE}"/>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B41C6D-8B3B-48B8-AC70-399300DA4162}"/>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2CC0D35-DE10-4805-A08E-6F79A54BF252}"/>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Connector: Curved 19">
                <a:extLst>
                  <a:ext uri="{FF2B5EF4-FFF2-40B4-BE49-F238E27FC236}">
                    <a16:creationId xmlns:a16="http://schemas.microsoft.com/office/drawing/2014/main" id="{94E81887-3EF6-439F-BC42-DF4D554BD177}"/>
                  </a:ext>
                </a:extLst>
              </p:cNvPr>
              <p:cNvCxnSpPr>
                <a:cxnSpLocks/>
              </p:cNvCxnSpPr>
              <p:nvPr/>
            </p:nvCxnSpPr>
            <p:spPr>
              <a:xfrm rot="5400000" flipH="1" flipV="1">
                <a:off x="3102848" y="2776945"/>
                <a:ext cx="1391789" cy="227914"/>
              </a:xfrm>
              <a:prstGeom prst="curvedConnector3">
                <a:avLst/>
              </a:prstGeom>
              <a:ln w="76200">
                <a:solidFill>
                  <a:srgbClr val="A70237"/>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13DE996-12D0-4EC9-8FAF-B2586ECD07A9}"/>
                  </a:ext>
                </a:extLst>
              </p:cNvPr>
              <p:cNvGrpSpPr/>
              <p:nvPr/>
            </p:nvGrpSpPr>
            <p:grpSpPr>
              <a:xfrm>
                <a:off x="4696727" y="2111662"/>
                <a:ext cx="1386493" cy="1449260"/>
                <a:chOff x="7344974" y="150940"/>
                <a:chExt cx="1386493" cy="1449260"/>
              </a:xfrm>
            </p:grpSpPr>
            <p:cxnSp>
              <p:nvCxnSpPr>
                <p:cNvPr id="61" name="Straight Connector 60">
                  <a:extLst>
                    <a:ext uri="{FF2B5EF4-FFF2-40B4-BE49-F238E27FC236}">
                      <a16:creationId xmlns:a16="http://schemas.microsoft.com/office/drawing/2014/main" id="{230B210F-CC23-4C44-AF9A-149E020C8C04}"/>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A6CC3E2-2977-4A8D-B6B3-0AB65EA0E87D}"/>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E35EFE-9B47-4D48-90F5-0D213AB080FF}"/>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3FF3EBB-4316-45E3-B03C-CA39D7946FB7}"/>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34A5498-7178-4EB7-9377-733F9C450A0A}"/>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55AE40C-1A44-42BF-9FCF-499C8083D8A5}"/>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7F188B-03D1-4E30-87E6-8A1F40F97007}"/>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8BC7A5A-5A46-4C97-95A2-C2538983289A}"/>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Arrow: Up-Down 21">
                <a:extLst>
                  <a:ext uri="{FF2B5EF4-FFF2-40B4-BE49-F238E27FC236}">
                    <a16:creationId xmlns:a16="http://schemas.microsoft.com/office/drawing/2014/main" id="{0967A6B1-55FA-434E-A0E8-DCE1CE675031}"/>
                  </a:ext>
                </a:extLst>
              </p:cNvPr>
              <p:cNvSpPr/>
              <p:nvPr/>
            </p:nvSpPr>
            <p:spPr>
              <a:xfrm>
                <a:off x="5632814" y="2081930"/>
                <a:ext cx="347074" cy="1544189"/>
              </a:xfrm>
              <a:prstGeom prst="upDownArrow">
                <a:avLst/>
              </a:prstGeom>
              <a:noFill/>
              <a:ln>
                <a:solidFill>
                  <a:srgbClr val="A70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8D4364B-BF0E-48AF-AEFA-DD8C3B2D284F}"/>
                  </a:ext>
                </a:extLst>
              </p:cNvPr>
              <p:cNvGrpSpPr/>
              <p:nvPr/>
            </p:nvGrpSpPr>
            <p:grpSpPr>
              <a:xfrm>
                <a:off x="6333252" y="2118305"/>
                <a:ext cx="1386493" cy="1449260"/>
                <a:chOff x="7344974" y="150940"/>
                <a:chExt cx="1386493" cy="1449260"/>
              </a:xfrm>
            </p:grpSpPr>
            <p:cxnSp>
              <p:nvCxnSpPr>
                <p:cNvPr id="53" name="Straight Connector 52">
                  <a:extLst>
                    <a:ext uri="{FF2B5EF4-FFF2-40B4-BE49-F238E27FC236}">
                      <a16:creationId xmlns:a16="http://schemas.microsoft.com/office/drawing/2014/main" id="{2ACDB741-3DA3-4768-9467-980D5568BF71}"/>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13BD1A-559E-45CC-955C-121E81A14C8A}"/>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4653E0-28E0-49D9-A0D4-8038026793DF}"/>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F7759C-54EF-413F-9475-842489DB5BC5}"/>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4CFB66E-12EB-4279-AA61-B964E37B33F4}"/>
                    </a:ext>
                  </a:extLst>
                </p:cNvPr>
                <p:cNvCxnSpPr>
                  <a:cxnSpLocks/>
                </p:cNvCxnSpPr>
                <p:nvPr/>
              </p:nvCxnSpPr>
              <p:spPr>
                <a:xfrm>
                  <a:off x="7884334" y="150940"/>
                  <a:ext cx="0" cy="1296860"/>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9245D8-10B8-40C4-9BE8-B572938FA3EC}"/>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A06959-FDCB-4164-AEE7-AD3271807DD8}"/>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CED96D2-AADA-4425-8FA0-E204A2B4083E}"/>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Arrow: Up-Down 23">
                <a:extLst>
                  <a:ext uri="{FF2B5EF4-FFF2-40B4-BE49-F238E27FC236}">
                    <a16:creationId xmlns:a16="http://schemas.microsoft.com/office/drawing/2014/main" id="{E1956057-C211-4ACC-9A1A-AEBBE5BB5438}"/>
                  </a:ext>
                </a:extLst>
              </p:cNvPr>
              <p:cNvSpPr/>
              <p:nvPr/>
            </p:nvSpPr>
            <p:spPr>
              <a:xfrm>
                <a:off x="5053650" y="2099725"/>
                <a:ext cx="347074" cy="1544189"/>
              </a:xfrm>
              <a:prstGeom prst="upDownArrow">
                <a:avLst/>
              </a:prstGeom>
              <a:noFill/>
              <a:ln>
                <a:solidFill>
                  <a:srgbClr val="A70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F51F8F3C-15D5-4F50-9EF4-B6320A80DA11}"/>
                  </a:ext>
                </a:extLst>
              </p:cNvPr>
              <p:cNvCxnSpPr/>
              <p:nvPr/>
            </p:nvCxnSpPr>
            <p:spPr>
              <a:xfrm flipV="1">
                <a:off x="7446478" y="2111662"/>
                <a:ext cx="0" cy="689208"/>
              </a:xfrm>
              <a:prstGeom prst="line">
                <a:avLst/>
              </a:prstGeom>
              <a:ln w="38100">
                <a:solidFill>
                  <a:srgbClr val="A70237"/>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5">
                <a:extLst>
                  <a:ext uri="{FF2B5EF4-FFF2-40B4-BE49-F238E27FC236}">
                    <a16:creationId xmlns:a16="http://schemas.microsoft.com/office/drawing/2014/main" id="{9B6179FE-8C76-48AC-AAC6-FD04007C138C}"/>
                  </a:ext>
                </a:extLst>
              </p:cNvPr>
              <p:cNvSpPr txBox="1"/>
              <p:nvPr/>
            </p:nvSpPr>
            <p:spPr>
              <a:xfrm>
                <a:off x="1470241"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1</a:t>
                </a:r>
              </a:p>
            </p:txBody>
          </p:sp>
          <p:sp>
            <p:nvSpPr>
              <p:cNvPr id="27" name="TextBox 26">
                <a:extLst>
                  <a:ext uri="{FF2B5EF4-FFF2-40B4-BE49-F238E27FC236}">
                    <a16:creationId xmlns:a16="http://schemas.microsoft.com/office/drawing/2014/main" id="{BE6B2EF6-4CA6-439E-B1D5-1E43CACEFC17}"/>
                  </a:ext>
                </a:extLst>
              </p:cNvPr>
              <p:cNvSpPr txBox="1"/>
              <p:nvPr/>
            </p:nvSpPr>
            <p:spPr>
              <a:xfrm>
                <a:off x="7239685" y="3778027"/>
                <a:ext cx="695505" cy="400110"/>
              </a:xfrm>
              <a:prstGeom prst="rect">
                <a:avLst/>
              </a:prstGeom>
              <a:noFill/>
            </p:spPr>
            <p:txBody>
              <a:bodyPr wrap="square" rtlCol="0">
                <a:spAutoFit/>
              </a:bodyPr>
              <a:lstStyle/>
              <a:p>
                <a:pPr algn="ctr"/>
                <a:r>
                  <a:rPr lang="en-US" sz="1000" b="1" dirty="0">
                    <a:solidFill>
                      <a:schemeClr val="bg1"/>
                    </a:solidFill>
                  </a:rPr>
                  <a:t>Spring </a:t>
                </a:r>
              </a:p>
              <a:p>
                <a:pPr algn="ctr"/>
                <a:r>
                  <a:rPr lang="en-US" sz="1000" b="1" dirty="0">
                    <a:solidFill>
                      <a:schemeClr val="bg1"/>
                    </a:solidFill>
                  </a:rPr>
                  <a:t>2021</a:t>
                </a:r>
              </a:p>
            </p:txBody>
          </p:sp>
          <p:sp>
            <p:nvSpPr>
              <p:cNvPr id="28" name="Oval 27">
                <a:extLst>
                  <a:ext uri="{FF2B5EF4-FFF2-40B4-BE49-F238E27FC236}">
                    <a16:creationId xmlns:a16="http://schemas.microsoft.com/office/drawing/2014/main" id="{71B321BC-9270-451D-93CD-B349B6F6BE50}"/>
                  </a:ext>
                </a:extLst>
              </p:cNvPr>
              <p:cNvSpPr/>
              <p:nvPr/>
            </p:nvSpPr>
            <p:spPr>
              <a:xfrm>
                <a:off x="3537746"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62AEE904-BBB7-4676-82DD-178B55BDED2B}"/>
                  </a:ext>
                </a:extLst>
              </p:cNvPr>
              <p:cNvSpPr/>
              <p:nvPr/>
            </p:nvSpPr>
            <p:spPr>
              <a:xfrm>
                <a:off x="5152200"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21F9507-3295-4CD2-A534-3ADEADAB3115}"/>
                  </a:ext>
                </a:extLst>
              </p:cNvPr>
              <p:cNvSpPr/>
              <p:nvPr/>
            </p:nvSpPr>
            <p:spPr>
              <a:xfrm>
                <a:off x="6798532" y="3738458"/>
                <a:ext cx="457200" cy="457200"/>
              </a:xfrm>
              <a:prstGeom prst="ellipse">
                <a:avLst/>
              </a:prstGeom>
              <a:solidFill>
                <a:srgbClr val="A70237"/>
              </a:solidFill>
            </p:spPr>
            <p:txBody>
              <a:bodyPr wrap="square" rtlCol="0">
                <a:noAutofit/>
              </a:bodyPr>
              <a:lstStyle/>
              <a:p>
                <a:pPr algn="ctr">
                  <a:lnSpc>
                    <a:spcPts val="2300"/>
                  </a:lnSpc>
                  <a:spcAft>
                    <a:spcPts val="450"/>
                  </a:spcAft>
                </a:pPr>
                <a:endParaRPr lang="en-US" sz="2100">
                  <a:solidFill>
                    <a:schemeClr val="bg1"/>
                  </a:solidFill>
                  <a:latin typeface="Century Gothic" panose="020B0502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EFE3082-4535-465A-8DB9-51602EC8E3AC}"/>
                  </a:ext>
                </a:extLst>
              </p:cNvPr>
              <p:cNvSpPr/>
              <p:nvPr/>
            </p:nvSpPr>
            <p:spPr>
              <a:xfrm>
                <a:off x="1907369" y="3738458"/>
                <a:ext cx="457200" cy="457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F7FD4EB-B33B-4A23-A771-22257A44B879}"/>
                  </a:ext>
                </a:extLst>
              </p:cNvPr>
              <p:cNvCxnSpPr>
                <a:cxnSpLocks/>
                <a:stCxn id="30" idx="4"/>
                <a:endCxn id="18" idx="0"/>
              </p:cNvCxnSpPr>
              <p:nvPr/>
            </p:nvCxnSpPr>
            <p:spPr>
              <a:xfrm>
                <a:off x="7027132" y="4195658"/>
                <a:ext cx="1" cy="223501"/>
              </a:xfrm>
              <a:prstGeom prst="line">
                <a:avLst/>
              </a:prstGeom>
              <a:ln w="28575">
                <a:solidFill>
                  <a:srgbClr val="A70237"/>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45A2380-5AE5-4CBC-9B70-198EE3B3B6B7}"/>
                  </a:ext>
                </a:extLst>
              </p:cNvPr>
              <p:cNvGrpSpPr/>
              <p:nvPr/>
            </p:nvGrpSpPr>
            <p:grpSpPr>
              <a:xfrm>
                <a:off x="1449142" y="2111662"/>
                <a:ext cx="1386493" cy="1449260"/>
                <a:chOff x="7344974" y="150940"/>
                <a:chExt cx="1386493" cy="1449260"/>
              </a:xfrm>
            </p:grpSpPr>
            <p:cxnSp>
              <p:nvCxnSpPr>
                <p:cNvPr id="45" name="Straight Connector 44">
                  <a:extLst>
                    <a:ext uri="{FF2B5EF4-FFF2-40B4-BE49-F238E27FC236}">
                      <a16:creationId xmlns:a16="http://schemas.microsoft.com/office/drawing/2014/main" id="{7BC43E31-6E61-4B89-8D9E-183E7E04FE55}"/>
                    </a:ext>
                  </a:extLst>
                </p:cNvPr>
                <p:cNvCxnSpPr/>
                <p:nvPr/>
              </p:nvCxnSpPr>
              <p:spPr>
                <a:xfrm>
                  <a:off x="7620000" y="381000"/>
                  <a:ext cx="0" cy="121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4DC128-237B-489F-AE6C-7B47AF393441}"/>
                    </a:ext>
                  </a:extLst>
                </p:cNvPr>
                <p:cNvCxnSpPr/>
                <p:nvPr/>
              </p:nvCxnSpPr>
              <p:spPr>
                <a:xfrm>
                  <a:off x="7344975" y="838200"/>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4881ED-54B0-4031-883F-8485D3F24449}"/>
                    </a:ext>
                  </a:extLst>
                </p:cNvPr>
                <p:cNvCxnSpPr/>
                <p:nvPr/>
              </p:nvCxnSpPr>
              <p:spPr>
                <a:xfrm>
                  <a:off x="7618242" y="1124309"/>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704468D-71F6-4C31-9CE3-D2927C3ADB53}"/>
                    </a:ext>
                  </a:extLst>
                </p:cNvPr>
                <p:cNvCxnSpPr>
                  <a:cxnSpLocks/>
                </p:cNvCxnSpPr>
                <p:nvPr/>
              </p:nvCxnSpPr>
              <p:spPr>
                <a:xfrm>
                  <a:off x="7344974" y="1447800"/>
                  <a:ext cx="1386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EB5653-07DA-4921-A0AB-6DF65022424C}"/>
                    </a:ext>
                  </a:extLst>
                </p:cNvPr>
                <p:cNvCxnSpPr>
                  <a:cxnSpLocks/>
                </p:cNvCxnSpPr>
                <p:nvPr/>
              </p:nvCxnSpPr>
              <p:spPr>
                <a:xfrm>
                  <a:off x="7884334" y="150940"/>
                  <a:ext cx="0" cy="1296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D3AC01-F668-42EF-B91C-C406D783A6B2}"/>
                    </a:ext>
                  </a:extLst>
                </p:cNvPr>
                <p:cNvCxnSpPr>
                  <a:cxnSpLocks/>
                </p:cNvCxnSpPr>
                <p:nvPr/>
              </p:nvCxnSpPr>
              <p:spPr>
                <a:xfrm>
                  <a:off x="8458200" y="833505"/>
                  <a:ext cx="0" cy="61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FB5952-9346-41BA-8D1F-CFC9E3E3CBED}"/>
                    </a:ext>
                  </a:extLst>
                </p:cNvPr>
                <p:cNvCxnSpPr>
                  <a:cxnSpLocks/>
                </p:cNvCxnSpPr>
                <p:nvPr/>
              </p:nvCxnSpPr>
              <p:spPr>
                <a:xfrm>
                  <a:off x="8167665" y="396815"/>
                  <a:ext cx="0" cy="743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657574-6C9F-4BCB-8B7B-ECEA116DFBBB}"/>
                    </a:ext>
                  </a:extLst>
                </p:cNvPr>
                <p:cNvCxnSpPr/>
                <p:nvPr/>
              </p:nvCxnSpPr>
              <p:spPr>
                <a:xfrm>
                  <a:off x="7618241" y="396815"/>
                  <a:ext cx="1113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D88525AA-657E-4254-A0AD-26C55C89440C}"/>
                  </a:ext>
                </a:extLst>
              </p:cNvPr>
              <p:cNvSpPr/>
              <p:nvPr/>
            </p:nvSpPr>
            <p:spPr>
              <a:xfrm>
                <a:off x="2099258" y="2214694"/>
                <a:ext cx="744893"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2857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69D101F-78CF-441D-945A-615165F459EB}"/>
                  </a:ext>
                </a:extLst>
              </p:cNvPr>
              <p:cNvSpPr/>
              <p:nvPr/>
            </p:nvSpPr>
            <p:spPr>
              <a:xfrm flipH="1" flipV="1">
                <a:off x="1447800" y="2728611"/>
                <a:ext cx="744893"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2857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B048A69-AC8D-47F9-BB84-747DD98FF662}"/>
                  </a:ext>
                </a:extLst>
              </p:cNvPr>
              <p:cNvSpPr/>
              <p:nvPr/>
            </p:nvSpPr>
            <p:spPr>
              <a:xfrm>
                <a:off x="2095335" y="2195007"/>
                <a:ext cx="101155" cy="1261257"/>
              </a:xfrm>
              <a:custGeom>
                <a:avLst/>
                <a:gdLst>
                  <a:gd name="connsiteX0" fmla="*/ 35469 w 94369"/>
                  <a:gd name="connsiteY0" fmla="*/ 1166070 h 1166070"/>
                  <a:gd name="connsiteX1" fmla="*/ 94192 w 94369"/>
                  <a:gd name="connsiteY1" fmla="*/ 780177 h 1166070"/>
                  <a:gd name="connsiteX2" fmla="*/ 18691 w 94369"/>
                  <a:gd name="connsiteY2" fmla="*/ 520118 h 1166070"/>
                  <a:gd name="connsiteX3" fmla="*/ 1913 w 94369"/>
                  <a:gd name="connsiteY3" fmla="*/ 293615 h 1166070"/>
                  <a:gd name="connsiteX4" fmla="*/ 52247 w 94369"/>
                  <a:gd name="connsiteY4" fmla="*/ 0 h 116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9" h="1166070">
                    <a:moveTo>
                      <a:pt x="35469" y="1166070"/>
                    </a:moveTo>
                    <a:cubicBezTo>
                      <a:pt x="66228" y="1026953"/>
                      <a:pt x="96988" y="887836"/>
                      <a:pt x="94192" y="780177"/>
                    </a:cubicBezTo>
                    <a:cubicBezTo>
                      <a:pt x="91396" y="672518"/>
                      <a:pt x="34071" y="601212"/>
                      <a:pt x="18691" y="520118"/>
                    </a:cubicBezTo>
                    <a:cubicBezTo>
                      <a:pt x="3311" y="439024"/>
                      <a:pt x="-3680" y="380301"/>
                      <a:pt x="1913" y="293615"/>
                    </a:cubicBezTo>
                    <a:cubicBezTo>
                      <a:pt x="7506" y="206929"/>
                      <a:pt x="29876" y="103464"/>
                      <a:pt x="52247" y="0"/>
                    </a:cubicBezTo>
                  </a:path>
                </a:pathLst>
              </a:custGeom>
              <a:noFill/>
              <a:ln w="76200">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D5C9D9D-9B7A-40C8-A25A-A1A1E90BE093}"/>
                  </a:ext>
                </a:extLst>
              </p:cNvPr>
              <p:cNvSpPr/>
              <p:nvPr/>
            </p:nvSpPr>
            <p:spPr>
              <a:xfrm flipV="1">
                <a:off x="2158388" y="2560168"/>
                <a:ext cx="675230"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9525">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22E40AC-8278-4F5B-84F3-4534027E110B}"/>
                  </a:ext>
                </a:extLst>
              </p:cNvPr>
              <p:cNvSpPr/>
              <p:nvPr/>
            </p:nvSpPr>
            <p:spPr>
              <a:xfrm flipH="1">
                <a:off x="1470241" y="2318162"/>
                <a:ext cx="636955" cy="762596"/>
              </a:xfrm>
              <a:custGeom>
                <a:avLst/>
                <a:gdLst>
                  <a:gd name="connsiteX0" fmla="*/ 65385 w 744893"/>
                  <a:gd name="connsiteY0" fmla="*/ 0 h 762596"/>
                  <a:gd name="connsiteX1" fmla="*/ 65385 w 744893"/>
                  <a:gd name="connsiteY1" fmla="*/ 654341 h 762596"/>
                  <a:gd name="connsiteX2" fmla="*/ 744893 w 744893"/>
                  <a:gd name="connsiteY2" fmla="*/ 755009 h 762596"/>
                </a:gdLst>
                <a:ahLst/>
                <a:cxnLst>
                  <a:cxn ang="0">
                    <a:pos x="connsiteX0" y="connsiteY0"/>
                  </a:cxn>
                  <a:cxn ang="0">
                    <a:pos x="connsiteX1" y="connsiteY1"/>
                  </a:cxn>
                  <a:cxn ang="0">
                    <a:pos x="connsiteX2" y="connsiteY2"/>
                  </a:cxn>
                </a:cxnLst>
                <a:rect l="l" t="t" r="r" b="b"/>
                <a:pathLst>
                  <a:path w="744893" h="762596">
                    <a:moveTo>
                      <a:pt x="65385" y="0"/>
                    </a:moveTo>
                    <a:cubicBezTo>
                      <a:pt x="8759" y="264253"/>
                      <a:pt x="-47866" y="528506"/>
                      <a:pt x="65385" y="654341"/>
                    </a:cubicBezTo>
                    <a:cubicBezTo>
                      <a:pt x="178636" y="780176"/>
                      <a:pt x="461764" y="767592"/>
                      <a:pt x="744893" y="755009"/>
                    </a:cubicBezTo>
                  </a:path>
                </a:pathLst>
              </a:custGeom>
              <a:noFill/>
              <a:ln w="12700">
                <a:solidFill>
                  <a:srgbClr val="A70237"/>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5">
                <a:extLst>
                  <a:ext uri="{FF2B5EF4-FFF2-40B4-BE49-F238E27FC236}">
                    <a16:creationId xmlns:a16="http://schemas.microsoft.com/office/drawing/2014/main" id="{857383AC-DB83-4967-AFF7-4A751287A798}"/>
                  </a:ext>
                </a:extLst>
              </p:cNvPr>
              <p:cNvSpPr txBox="1"/>
              <p:nvPr/>
            </p:nvSpPr>
            <p:spPr>
              <a:xfrm>
                <a:off x="3076496"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2</a:t>
                </a:r>
              </a:p>
            </p:txBody>
          </p:sp>
          <p:sp>
            <p:nvSpPr>
              <p:cNvPr id="43" name="TextBox 5">
                <a:extLst>
                  <a:ext uri="{FF2B5EF4-FFF2-40B4-BE49-F238E27FC236}">
                    <a16:creationId xmlns:a16="http://schemas.microsoft.com/office/drawing/2014/main" id="{0180DE29-B100-410B-8444-16EA6C4F5A36}"/>
                  </a:ext>
                </a:extLst>
              </p:cNvPr>
              <p:cNvSpPr txBox="1"/>
              <p:nvPr/>
            </p:nvSpPr>
            <p:spPr>
              <a:xfrm>
                <a:off x="4715676" y="1604083"/>
                <a:ext cx="1370096" cy="462172"/>
              </a:xfrm>
              <a:prstGeom prst="roundRect">
                <a:avLst/>
              </a:prstGeom>
              <a:solidFill>
                <a:srgbClr val="A70237"/>
              </a:solidFill>
            </p:spPr>
            <p:txBody>
              <a:bodyPr wrap="square" rtlCol="0">
                <a:noAutofit/>
              </a:bodyPr>
              <a:lstStyle/>
              <a:p>
                <a:pPr marL="0" marR="0" algn="ctr">
                  <a:lnSpc>
                    <a:spcPts val="2300"/>
                  </a:lnSpc>
                  <a:spcBef>
                    <a:spcPts val="0"/>
                  </a:spcBef>
                  <a:spcAft>
                    <a:spcPts val="450"/>
                  </a:spcAft>
                </a:pPr>
                <a:r>
                  <a:rPr lang="en-US" sz="2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Phase 3</a:t>
                </a:r>
              </a:p>
            </p:txBody>
          </p:sp>
          <p:sp>
            <p:nvSpPr>
              <p:cNvPr id="44" name="TextBox 5">
                <a:extLst>
                  <a:ext uri="{FF2B5EF4-FFF2-40B4-BE49-F238E27FC236}">
                    <a16:creationId xmlns:a16="http://schemas.microsoft.com/office/drawing/2014/main" id="{CC80F1CE-04DF-4869-A8C8-B4E54CE31B1E}"/>
                  </a:ext>
                </a:extLst>
              </p:cNvPr>
              <p:cNvSpPr txBox="1"/>
              <p:nvPr/>
            </p:nvSpPr>
            <p:spPr>
              <a:xfrm>
                <a:off x="6334118" y="1604083"/>
                <a:ext cx="1370096" cy="462172"/>
              </a:xfrm>
              <a:prstGeom prst="roundRect">
                <a:avLst/>
              </a:prstGeom>
              <a:solidFill>
                <a:srgbClr val="A70237"/>
              </a:solidFill>
            </p:spPr>
            <p:txBody>
              <a:bodyPr wrap="square" rtlCol="0">
                <a:noAutofit/>
              </a:bodyPr>
              <a:lstStyle>
                <a:defPPr>
                  <a:defRPr lang="en-US"/>
                </a:defPPr>
                <a:lvl1pPr marR="0" algn="ctr">
                  <a:lnSpc>
                    <a:spcPts val="2300"/>
                  </a:lnSpc>
                  <a:spcBef>
                    <a:spcPts val="0"/>
                  </a:spcBef>
                  <a:spcAft>
                    <a:spcPts val="450"/>
                  </a:spcAft>
                  <a:defRPr sz="2100">
                    <a:solidFill>
                      <a:schemeClr val="bg1"/>
                    </a:solidFill>
                    <a:effectLst/>
                    <a:latin typeface="Century Gothic" panose="020B0502020202020204" pitchFamily="34" charset="0"/>
                    <a:ea typeface="Calibri" panose="020F0502020204030204" pitchFamily="34" charset="0"/>
                    <a:cs typeface="Arial" panose="020B0604020202020204" pitchFamily="34" charset="0"/>
                  </a:defRPr>
                </a:lvl1pPr>
              </a:lstStyle>
              <a:p>
                <a:r>
                  <a:rPr lang="en-US" dirty="0"/>
                  <a:t>Phase 4</a:t>
                </a:r>
              </a:p>
            </p:txBody>
          </p:sp>
        </p:grpSp>
        <p:sp>
          <p:nvSpPr>
            <p:cNvPr id="11" name="TextBox 10">
              <a:extLst>
                <a:ext uri="{FF2B5EF4-FFF2-40B4-BE49-F238E27FC236}">
                  <a16:creationId xmlns:a16="http://schemas.microsoft.com/office/drawing/2014/main" id="{7084C10A-58D8-4767-83DA-9BEDE41D3DF7}"/>
                </a:ext>
              </a:extLst>
            </p:cNvPr>
            <p:cNvSpPr txBox="1"/>
            <p:nvPr/>
          </p:nvSpPr>
          <p:spPr>
            <a:xfrm>
              <a:off x="1786879" y="3826590"/>
              <a:ext cx="695505" cy="278088"/>
            </a:xfrm>
            <a:prstGeom prst="rect">
              <a:avLst/>
            </a:prstGeom>
            <a:noFill/>
          </p:spPr>
          <p:txBody>
            <a:bodyPr wrap="square" rtlCol="0">
              <a:spAutoFit/>
            </a:bodyPr>
            <a:lstStyle/>
            <a:p>
              <a:pPr algn="ctr"/>
              <a:r>
                <a:rPr lang="en-US" sz="1000" b="1" dirty="0"/>
                <a:t>Here</a:t>
              </a:r>
            </a:p>
          </p:txBody>
        </p:sp>
      </p:grpSp>
      <p:sp>
        <p:nvSpPr>
          <p:cNvPr id="2" name="Rectangle: Rounded Corners 1">
            <a:extLst>
              <a:ext uri="{FF2B5EF4-FFF2-40B4-BE49-F238E27FC236}">
                <a16:creationId xmlns:a16="http://schemas.microsoft.com/office/drawing/2014/main" id="{BBABF638-09C3-4327-8882-26DC028D23C8}"/>
              </a:ext>
            </a:extLst>
          </p:cNvPr>
          <p:cNvSpPr/>
          <p:nvPr/>
        </p:nvSpPr>
        <p:spPr>
          <a:xfrm>
            <a:off x="4422542" y="1976140"/>
            <a:ext cx="1889122" cy="3281337"/>
          </a:xfrm>
          <a:custGeom>
            <a:avLst/>
            <a:gdLst>
              <a:gd name="connsiteX0" fmla="*/ 0 w 1889122"/>
              <a:gd name="connsiteY0" fmla="*/ 314860 h 3281337"/>
              <a:gd name="connsiteX1" fmla="*/ 314860 w 1889122"/>
              <a:gd name="connsiteY1" fmla="*/ 0 h 3281337"/>
              <a:gd name="connsiteX2" fmla="*/ 747255 w 1889122"/>
              <a:gd name="connsiteY2" fmla="*/ 0 h 3281337"/>
              <a:gd name="connsiteX3" fmla="*/ 1141867 w 1889122"/>
              <a:gd name="connsiteY3" fmla="*/ 0 h 3281337"/>
              <a:gd name="connsiteX4" fmla="*/ 1574262 w 1889122"/>
              <a:gd name="connsiteY4" fmla="*/ 0 h 3281337"/>
              <a:gd name="connsiteX5" fmla="*/ 1889122 w 1889122"/>
              <a:gd name="connsiteY5" fmla="*/ 314860 h 3281337"/>
              <a:gd name="connsiteX6" fmla="*/ 1889122 w 1889122"/>
              <a:gd name="connsiteY6" fmla="*/ 792151 h 3281337"/>
              <a:gd name="connsiteX7" fmla="*/ 1889122 w 1889122"/>
              <a:gd name="connsiteY7" fmla="*/ 1242926 h 3281337"/>
              <a:gd name="connsiteX8" fmla="*/ 1889122 w 1889122"/>
              <a:gd name="connsiteY8" fmla="*/ 1720217 h 3281337"/>
              <a:gd name="connsiteX9" fmla="*/ 1889122 w 1889122"/>
              <a:gd name="connsiteY9" fmla="*/ 2170992 h 3281337"/>
              <a:gd name="connsiteX10" fmla="*/ 1889122 w 1889122"/>
              <a:gd name="connsiteY10" fmla="*/ 2966477 h 3281337"/>
              <a:gd name="connsiteX11" fmla="*/ 1574262 w 1889122"/>
              <a:gd name="connsiteY11" fmla="*/ 3281337 h 3281337"/>
              <a:gd name="connsiteX12" fmla="*/ 1154461 w 1889122"/>
              <a:gd name="connsiteY12" fmla="*/ 3281337 h 3281337"/>
              <a:gd name="connsiteX13" fmla="*/ 772443 w 1889122"/>
              <a:gd name="connsiteY13" fmla="*/ 3281337 h 3281337"/>
              <a:gd name="connsiteX14" fmla="*/ 314860 w 1889122"/>
              <a:gd name="connsiteY14" fmla="*/ 3281337 h 3281337"/>
              <a:gd name="connsiteX15" fmla="*/ 0 w 1889122"/>
              <a:gd name="connsiteY15" fmla="*/ 2966477 h 3281337"/>
              <a:gd name="connsiteX16" fmla="*/ 0 w 1889122"/>
              <a:gd name="connsiteY16" fmla="*/ 2436154 h 3281337"/>
              <a:gd name="connsiteX17" fmla="*/ 0 w 1889122"/>
              <a:gd name="connsiteY17" fmla="*/ 1958863 h 3281337"/>
              <a:gd name="connsiteX18" fmla="*/ 0 w 1889122"/>
              <a:gd name="connsiteY18" fmla="*/ 1428539 h 3281337"/>
              <a:gd name="connsiteX19" fmla="*/ 0 w 1889122"/>
              <a:gd name="connsiteY19" fmla="*/ 845183 h 3281337"/>
              <a:gd name="connsiteX20" fmla="*/ 0 w 1889122"/>
              <a:gd name="connsiteY20" fmla="*/ 314860 h 328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9122" h="3281337" extrusionOk="0">
                <a:moveTo>
                  <a:pt x="0" y="314860"/>
                </a:moveTo>
                <a:cubicBezTo>
                  <a:pt x="37579" y="167418"/>
                  <a:pt x="173494" y="14421"/>
                  <a:pt x="314860" y="0"/>
                </a:cubicBezTo>
                <a:cubicBezTo>
                  <a:pt x="474725" y="-19058"/>
                  <a:pt x="596732" y="21017"/>
                  <a:pt x="747255" y="0"/>
                </a:cubicBezTo>
                <a:cubicBezTo>
                  <a:pt x="897778" y="-21017"/>
                  <a:pt x="1027690" y="9584"/>
                  <a:pt x="1141867" y="0"/>
                </a:cubicBezTo>
                <a:cubicBezTo>
                  <a:pt x="1256044" y="-9584"/>
                  <a:pt x="1484563" y="29713"/>
                  <a:pt x="1574262" y="0"/>
                </a:cubicBezTo>
                <a:cubicBezTo>
                  <a:pt x="1752543" y="3903"/>
                  <a:pt x="1910753" y="152961"/>
                  <a:pt x="1889122" y="314860"/>
                </a:cubicBezTo>
                <a:cubicBezTo>
                  <a:pt x="1922320" y="440094"/>
                  <a:pt x="1883403" y="613850"/>
                  <a:pt x="1889122" y="792151"/>
                </a:cubicBezTo>
                <a:cubicBezTo>
                  <a:pt x="1894841" y="970452"/>
                  <a:pt x="1864696" y="1058731"/>
                  <a:pt x="1889122" y="1242926"/>
                </a:cubicBezTo>
                <a:cubicBezTo>
                  <a:pt x="1913548" y="1427122"/>
                  <a:pt x="1840416" y="1502625"/>
                  <a:pt x="1889122" y="1720217"/>
                </a:cubicBezTo>
                <a:cubicBezTo>
                  <a:pt x="1937828" y="1937809"/>
                  <a:pt x="1887135" y="1978971"/>
                  <a:pt x="1889122" y="2170992"/>
                </a:cubicBezTo>
                <a:cubicBezTo>
                  <a:pt x="1891109" y="2363014"/>
                  <a:pt x="1830961" y="2667853"/>
                  <a:pt x="1889122" y="2966477"/>
                </a:cubicBezTo>
                <a:cubicBezTo>
                  <a:pt x="1900731" y="3172349"/>
                  <a:pt x="1756251" y="3278772"/>
                  <a:pt x="1574262" y="3281337"/>
                </a:cubicBezTo>
                <a:cubicBezTo>
                  <a:pt x="1434325" y="3311449"/>
                  <a:pt x="1303660" y="3249174"/>
                  <a:pt x="1154461" y="3281337"/>
                </a:cubicBezTo>
                <a:cubicBezTo>
                  <a:pt x="1005262" y="3313500"/>
                  <a:pt x="894009" y="3277554"/>
                  <a:pt x="772443" y="3281337"/>
                </a:cubicBezTo>
                <a:cubicBezTo>
                  <a:pt x="650877" y="3285120"/>
                  <a:pt x="542478" y="3232654"/>
                  <a:pt x="314860" y="3281337"/>
                </a:cubicBezTo>
                <a:cubicBezTo>
                  <a:pt x="135238" y="3296989"/>
                  <a:pt x="31894" y="3106333"/>
                  <a:pt x="0" y="2966477"/>
                </a:cubicBezTo>
                <a:cubicBezTo>
                  <a:pt x="-4666" y="2816829"/>
                  <a:pt x="24956" y="2653790"/>
                  <a:pt x="0" y="2436154"/>
                </a:cubicBezTo>
                <a:cubicBezTo>
                  <a:pt x="-24956" y="2218518"/>
                  <a:pt x="28785" y="2079916"/>
                  <a:pt x="0" y="1958863"/>
                </a:cubicBezTo>
                <a:cubicBezTo>
                  <a:pt x="-28785" y="1837810"/>
                  <a:pt x="43931" y="1651992"/>
                  <a:pt x="0" y="1428539"/>
                </a:cubicBezTo>
                <a:cubicBezTo>
                  <a:pt x="-43931" y="1205086"/>
                  <a:pt x="7082" y="1101158"/>
                  <a:pt x="0" y="845183"/>
                </a:cubicBezTo>
                <a:cubicBezTo>
                  <a:pt x="-7082" y="589208"/>
                  <a:pt x="61488" y="485760"/>
                  <a:pt x="0" y="314860"/>
                </a:cubicBezTo>
                <a:close/>
              </a:path>
            </a:pathLst>
          </a:custGeom>
          <a:noFill/>
          <a:ln w="57150">
            <a:solidFill>
              <a:schemeClr val="bg1"/>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9D5A6D-B384-453A-81FA-83B6787C728A}"/>
              </a:ext>
            </a:extLst>
          </p:cNvPr>
          <p:cNvSpPr txBox="1"/>
          <p:nvPr/>
        </p:nvSpPr>
        <p:spPr>
          <a:xfrm>
            <a:off x="1033624" y="1874985"/>
            <a:ext cx="3147510" cy="4801314"/>
          </a:xfrm>
          <a:prstGeom prst="rect">
            <a:avLst/>
          </a:prstGeom>
          <a:noFill/>
        </p:spPr>
        <p:txBody>
          <a:bodyPr wrap="square" rtlCol="0">
            <a:spAutoFit/>
          </a:bodyPr>
          <a:lstStyle/>
          <a:p>
            <a:r>
              <a:rPr lang="en-US" dirty="0">
                <a:solidFill>
                  <a:schemeClr val="bg1"/>
                </a:solidFill>
              </a:rPr>
              <a:t>Long range strategic plan to 2041</a:t>
            </a:r>
          </a:p>
          <a:p>
            <a:endParaRPr lang="en-US" dirty="0">
              <a:solidFill>
                <a:schemeClr val="bg1"/>
              </a:solidFill>
            </a:endParaRPr>
          </a:p>
          <a:p>
            <a:r>
              <a:rPr lang="en-US" dirty="0">
                <a:solidFill>
                  <a:schemeClr val="bg1"/>
                </a:solidFill>
              </a:rPr>
              <a:t>Provide connectivity between transportation modes</a:t>
            </a:r>
          </a:p>
          <a:p>
            <a:endParaRPr lang="en-US" dirty="0">
              <a:solidFill>
                <a:schemeClr val="bg1"/>
              </a:solidFill>
            </a:endParaRPr>
          </a:p>
          <a:p>
            <a:r>
              <a:rPr lang="en-US" dirty="0">
                <a:solidFill>
                  <a:schemeClr val="bg1"/>
                </a:solidFill>
              </a:rPr>
              <a:t>Promote a sustainable transportation system that promotes walking, cycling, transit</a:t>
            </a:r>
          </a:p>
          <a:p>
            <a:endParaRPr lang="en-US" dirty="0">
              <a:solidFill>
                <a:schemeClr val="bg1"/>
              </a:solidFill>
            </a:endParaRPr>
          </a:p>
          <a:p>
            <a:r>
              <a:rPr lang="en-US" dirty="0">
                <a:solidFill>
                  <a:schemeClr val="bg1"/>
                </a:solidFill>
              </a:rPr>
              <a:t>Define policies and strategies to protect transportation corridors for all modes</a:t>
            </a:r>
          </a:p>
          <a:p>
            <a:endParaRPr lang="en-US" dirty="0">
              <a:solidFill>
                <a:schemeClr val="bg1"/>
              </a:solidFill>
            </a:endParaRPr>
          </a:p>
          <a:p>
            <a:r>
              <a:rPr lang="en-US" dirty="0">
                <a:solidFill>
                  <a:schemeClr val="bg1"/>
                </a:solidFill>
              </a:rPr>
              <a:t> </a:t>
            </a:r>
          </a:p>
        </p:txBody>
      </p:sp>
      <p:pic>
        <p:nvPicPr>
          <p:cNvPr id="93" name="Picture 92" descr="A picture containing food, drawing&#10;&#10;Description automatically generated">
            <a:extLst>
              <a:ext uri="{FF2B5EF4-FFF2-40B4-BE49-F238E27FC236}">
                <a16:creationId xmlns:a16="http://schemas.microsoft.com/office/drawing/2014/main" id="{45C707EC-DCCD-4368-B8A7-3873A572C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614" y="6280678"/>
            <a:ext cx="765210" cy="381511"/>
          </a:xfrm>
          <a:prstGeom prst="rect">
            <a:avLst/>
          </a:prstGeom>
        </p:spPr>
      </p:pic>
      <p:pic>
        <p:nvPicPr>
          <p:cNvPr id="95" name="Picture 94">
            <a:extLst>
              <a:ext uri="{FF2B5EF4-FFF2-40B4-BE49-F238E27FC236}">
                <a16:creationId xmlns:a16="http://schemas.microsoft.com/office/drawing/2014/main" id="{4617E3C6-8515-4605-92D6-59F261703A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36073" y="6438430"/>
            <a:ext cx="811982" cy="215764"/>
          </a:xfrm>
          <a:prstGeom prst="rect">
            <a:avLst/>
          </a:prstGeom>
        </p:spPr>
      </p:pic>
      <p:pic>
        <p:nvPicPr>
          <p:cNvPr id="88" name="Audio 87">
            <a:hlinkClick r:id="" action="ppaction://media"/>
            <a:extLst>
              <a:ext uri="{FF2B5EF4-FFF2-40B4-BE49-F238E27FC236}">
                <a16:creationId xmlns:a16="http://schemas.microsoft.com/office/drawing/2014/main" id="{727A7507-D73C-49C2-849F-B4C8AFA69F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352595"/>
      </p:ext>
    </p:extLst>
  </p:cSld>
  <p:clrMapOvr>
    <a:masterClrMapping/>
  </p:clrMapOvr>
  <mc:AlternateContent xmlns:mc="http://schemas.openxmlformats.org/markup-compatibility/2006" xmlns:p14="http://schemas.microsoft.com/office/powerpoint/2010/main">
    <mc:Choice Requires="p14">
      <p:transition spd="slow" p14:dur="2000" advTm="100600"/>
    </mc:Choice>
    <mc:Fallback xmlns="">
      <p:transition spd="slow" advTm="10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157A04-8497-4E8D-8EEA-2984C0BED2E0}"/>
              </a:ext>
            </a:extLst>
          </p:cNvPr>
          <p:cNvSpPr>
            <a:spLocks noGrp="1"/>
          </p:cNvSpPr>
          <p:nvPr>
            <p:ph type="body" sz="quarter" idx="11"/>
          </p:nvPr>
        </p:nvSpPr>
        <p:spPr/>
        <p:txBody>
          <a:bodyPr/>
          <a:lstStyle/>
          <a:p>
            <a:r>
              <a:rPr lang="en-US" dirty="0"/>
              <a:t>The Community</a:t>
            </a:r>
          </a:p>
        </p:txBody>
      </p:sp>
      <p:sp>
        <p:nvSpPr>
          <p:cNvPr id="7" name="Text Placeholder 6">
            <a:extLst>
              <a:ext uri="{FF2B5EF4-FFF2-40B4-BE49-F238E27FC236}">
                <a16:creationId xmlns:a16="http://schemas.microsoft.com/office/drawing/2014/main" id="{5EDF82AD-6036-43D0-B310-684021BB4C84}"/>
              </a:ext>
            </a:extLst>
          </p:cNvPr>
          <p:cNvSpPr>
            <a:spLocks noGrp="1"/>
          </p:cNvSpPr>
          <p:nvPr>
            <p:ph type="body" sz="quarter" idx="14"/>
          </p:nvPr>
        </p:nvSpPr>
        <p:spPr/>
        <p:txBody>
          <a:bodyPr/>
          <a:lstStyle/>
          <a:p>
            <a:endParaRPr lang="en-US" sz="2000" dirty="0"/>
          </a:p>
          <a:p>
            <a:endParaRPr lang="en-US" sz="2000" dirty="0"/>
          </a:p>
        </p:txBody>
      </p:sp>
      <p:sp>
        <p:nvSpPr>
          <p:cNvPr id="5" name="Footer Placeholder 4">
            <a:extLst>
              <a:ext uri="{FF2B5EF4-FFF2-40B4-BE49-F238E27FC236}">
                <a16:creationId xmlns:a16="http://schemas.microsoft.com/office/drawing/2014/main" id="{66BECBD3-496D-40FE-8AFD-5C229EE28AB7}"/>
              </a:ext>
            </a:extLst>
          </p:cNvPr>
          <p:cNvSpPr>
            <a:spLocks noGrp="1"/>
          </p:cNvSpPr>
          <p:nvPr>
            <p:ph type="ftr" sz="quarter" idx="16"/>
          </p:nvPr>
        </p:nvSpPr>
        <p:spPr>
          <a:xfrm rot="16200000">
            <a:off x="-2590801" y="3081240"/>
            <a:ext cx="5791202" cy="304796"/>
          </a:xfrm>
        </p:spPr>
        <p:txBody>
          <a:bodyPr/>
          <a:lstStyle/>
          <a:p>
            <a:r>
              <a:rPr lang="en-US" dirty="0"/>
              <a:t>Why Are We Here?</a:t>
            </a:r>
          </a:p>
        </p:txBody>
      </p:sp>
      <p:sp>
        <p:nvSpPr>
          <p:cNvPr id="11" name="TextBox 10">
            <a:extLst>
              <a:ext uri="{FF2B5EF4-FFF2-40B4-BE49-F238E27FC236}">
                <a16:creationId xmlns:a16="http://schemas.microsoft.com/office/drawing/2014/main" id="{1C137423-1E02-4387-B769-0422F106F0BD}"/>
              </a:ext>
            </a:extLst>
          </p:cNvPr>
          <p:cNvSpPr txBox="1"/>
          <p:nvPr/>
        </p:nvSpPr>
        <p:spPr>
          <a:xfrm>
            <a:off x="1013747" y="5750833"/>
            <a:ext cx="2284600" cy="430887"/>
          </a:xfrm>
          <a:prstGeom prst="rect">
            <a:avLst/>
          </a:prstGeom>
          <a:noFill/>
        </p:spPr>
        <p:txBody>
          <a:bodyPr wrap="none" rtlCol="0">
            <a:spAutoFit/>
          </a:bodyPr>
          <a:lstStyle/>
          <a:p>
            <a:r>
              <a:rPr lang="en-US" sz="1100" dirty="0">
                <a:solidFill>
                  <a:schemeClr val="bg1"/>
                </a:solidFill>
              </a:rPr>
              <a:t>St. Thomas Community Profile </a:t>
            </a:r>
          </a:p>
          <a:p>
            <a:r>
              <a:rPr lang="en-US" sz="1100" dirty="0">
                <a:solidFill>
                  <a:schemeClr val="bg1"/>
                </a:solidFill>
              </a:rPr>
              <a:t>Stats Canada, 2016 Census Data</a:t>
            </a:r>
          </a:p>
        </p:txBody>
      </p:sp>
      <p:sp>
        <p:nvSpPr>
          <p:cNvPr id="13" name="TextBox 12">
            <a:extLst>
              <a:ext uri="{FF2B5EF4-FFF2-40B4-BE49-F238E27FC236}">
                <a16:creationId xmlns:a16="http://schemas.microsoft.com/office/drawing/2014/main" id="{2406A761-EB4E-4FFC-970E-5EC72FE1B63A}"/>
              </a:ext>
            </a:extLst>
          </p:cNvPr>
          <p:cNvSpPr txBox="1"/>
          <p:nvPr/>
        </p:nvSpPr>
        <p:spPr>
          <a:xfrm>
            <a:off x="7537055" y="5535390"/>
            <a:ext cx="4541628" cy="430887"/>
          </a:xfrm>
          <a:prstGeom prst="rect">
            <a:avLst/>
          </a:prstGeom>
          <a:noFill/>
        </p:spPr>
        <p:txBody>
          <a:bodyPr wrap="none" rtlCol="0">
            <a:spAutoFit/>
          </a:bodyPr>
          <a:lstStyle/>
          <a:p>
            <a:r>
              <a:rPr lang="en-US" sz="1100" dirty="0">
                <a:solidFill>
                  <a:schemeClr val="bg1"/>
                </a:solidFill>
              </a:rPr>
              <a:t>Forecasted Dwelling Distribution 2020-2030</a:t>
            </a:r>
          </a:p>
          <a:p>
            <a:r>
              <a:rPr lang="en-US" sz="1100" dirty="0">
                <a:solidFill>
                  <a:schemeClr val="bg1"/>
                </a:solidFill>
              </a:rPr>
              <a:t>St. Thomas Development Charge Background Study (2020 – DRAFT)</a:t>
            </a:r>
          </a:p>
        </p:txBody>
      </p:sp>
      <p:sp>
        <p:nvSpPr>
          <p:cNvPr id="14" name="TextBox 13">
            <a:extLst>
              <a:ext uri="{FF2B5EF4-FFF2-40B4-BE49-F238E27FC236}">
                <a16:creationId xmlns:a16="http://schemas.microsoft.com/office/drawing/2014/main" id="{5D2CDD10-7DC5-4949-9AA8-262F95C37DEB}"/>
              </a:ext>
            </a:extLst>
          </p:cNvPr>
          <p:cNvSpPr txBox="1"/>
          <p:nvPr/>
        </p:nvSpPr>
        <p:spPr>
          <a:xfrm>
            <a:off x="1013747" y="1821480"/>
            <a:ext cx="11178253" cy="400110"/>
          </a:xfrm>
          <a:prstGeom prst="rect">
            <a:avLst/>
          </a:prstGeom>
          <a:noFill/>
        </p:spPr>
        <p:txBody>
          <a:bodyPr wrap="none" rtlCol="0">
            <a:spAutoFit/>
          </a:bodyPr>
          <a:lstStyle/>
          <a:p>
            <a:r>
              <a:rPr lang="en-US" sz="2000" dirty="0">
                <a:solidFill>
                  <a:schemeClr val="bg1"/>
                </a:solidFill>
              </a:rPr>
              <a:t>Changing demographics and development patterns will impact the City’s transportation network </a:t>
            </a:r>
          </a:p>
        </p:txBody>
      </p:sp>
      <p:sp>
        <p:nvSpPr>
          <p:cNvPr id="17" name="Slide Number Placeholder 5">
            <a:extLst>
              <a:ext uri="{FF2B5EF4-FFF2-40B4-BE49-F238E27FC236}">
                <a16:creationId xmlns:a16="http://schemas.microsoft.com/office/drawing/2014/main" id="{6E97A103-CFD7-4352-9E89-617D628609B0}"/>
              </a:ext>
            </a:extLst>
          </p:cNvPr>
          <p:cNvSpPr>
            <a:spLocks noGrp="1"/>
          </p:cNvSpPr>
          <p:nvPr>
            <p:ph type="sldNum" sz="quarter" idx="17"/>
          </p:nvPr>
        </p:nvSpPr>
        <p:spPr>
          <a:xfrm>
            <a:off x="152401" y="6306910"/>
            <a:ext cx="304799" cy="304801"/>
          </a:xfrm>
        </p:spPr>
        <p:txBody>
          <a:bodyPr/>
          <a:lstStyle/>
          <a:p>
            <a:fld id="{DD01415F-5F32-4771-AE74-55868ADB41CE}" type="slidenum">
              <a:rPr lang="en-US" smtClean="0"/>
              <a:pPr/>
              <a:t>5</a:t>
            </a:fld>
            <a:endParaRPr lang="en-US" dirty="0"/>
          </a:p>
        </p:txBody>
      </p:sp>
      <p:pic>
        <p:nvPicPr>
          <p:cNvPr id="42" name="Picture 41" descr="A picture containing food, drawing&#10;&#10;Description automatically generated">
            <a:extLst>
              <a:ext uri="{FF2B5EF4-FFF2-40B4-BE49-F238E27FC236}">
                <a16:creationId xmlns:a16="http://schemas.microsoft.com/office/drawing/2014/main" id="{035CBAA4-BB40-42DD-997F-F28DF2422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741" y="6314621"/>
            <a:ext cx="765210" cy="381511"/>
          </a:xfrm>
          <a:prstGeom prst="rect">
            <a:avLst/>
          </a:prstGeom>
        </p:spPr>
      </p:pic>
      <p:pic>
        <p:nvPicPr>
          <p:cNvPr id="44" name="Picture 43">
            <a:extLst>
              <a:ext uri="{FF2B5EF4-FFF2-40B4-BE49-F238E27FC236}">
                <a16:creationId xmlns:a16="http://schemas.microsoft.com/office/drawing/2014/main" id="{8EE15CEC-C206-4316-9A6A-2940D9932D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5200" y="6472373"/>
            <a:ext cx="811982" cy="215764"/>
          </a:xfrm>
          <a:prstGeom prst="rect">
            <a:avLst/>
          </a:prstGeom>
        </p:spPr>
      </p:pic>
      <p:graphicFrame>
        <p:nvGraphicFramePr>
          <p:cNvPr id="22" name="Chart 21">
            <a:extLst>
              <a:ext uri="{FF2B5EF4-FFF2-40B4-BE49-F238E27FC236}">
                <a16:creationId xmlns:a16="http://schemas.microsoft.com/office/drawing/2014/main" id="{C69BC951-8AC6-44C7-9342-C2ADA22DC497}"/>
              </a:ext>
            </a:extLst>
          </p:cNvPr>
          <p:cNvGraphicFramePr>
            <a:graphicFrameLocks/>
          </p:cNvGraphicFramePr>
          <p:nvPr>
            <p:extLst>
              <p:ext uri="{D42A27DB-BD31-4B8C-83A1-F6EECF244321}">
                <p14:modId xmlns:p14="http://schemas.microsoft.com/office/powerpoint/2010/main" val="3418660586"/>
              </p:ext>
            </p:extLst>
          </p:nvPr>
        </p:nvGraphicFramePr>
        <p:xfrm>
          <a:off x="956457" y="2346823"/>
          <a:ext cx="6269533" cy="344437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a:extLst>
              <a:ext uri="{FF2B5EF4-FFF2-40B4-BE49-F238E27FC236}">
                <a16:creationId xmlns:a16="http://schemas.microsoft.com/office/drawing/2014/main" id="{5994BC24-2929-41F9-ABF1-14832866AF2E}"/>
              </a:ext>
            </a:extLst>
          </p:cNvPr>
          <p:cNvGraphicFramePr/>
          <p:nvPr>
            <p:extLst>
              <p:ext uri="{D42A27DB-BD31-4B8C-83A1-F6EECF244321}">
                <p14:modId xmlns:p14="http://schemas.microsoft.com/office/powerpoint/2010/main" val="1933558242"/>
              </p:ext>
            </p:extLst>
          </p:nvPr>
        </p:nvGraphicFramePr>
        <p:xfrm>
          <a:off x="7225990" y="2564003"/>
          <a:ext cx="4493942" cy="2971387"/>
        </p:xfrm>
        <a:graphic>
          <a:graphicData uri="http://schemas.openxmlformats.org/drawingml/2006/chart">
            <c:chart xmlns:c="http://schemas.openxmlformats.org/drawingml/2006/chart" xmlns:r="http://schemas.openxmlformats.org/officeDocument/2006/relationships" r:id="rId8"/>
          </a:graphicData>
        </a:graphic>
      </p:graphicFrame>
      <p:pic>
        <p:nvPicPr>
          <p:cNvPr id="3" name="Audio 2">
            <a:hlinkClick r:id="" action="ppaction://media"/>
            <a:extLst>
              <a:ext uri="{FF2B5EF4-FFF2-40B4-BE49-F238E27FC236}">
                <a16:creationId xmlns:a16="http://schemas.microsoft.com/office/drawing/2014/main" id="{FCAC25A5-5245-483E-B8C8-363EA8CA0C0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0512792"/>
      </p:ext>
    </p:extLst>
  </p:cSld>
  <p:clrMapOvr>
    <a:masterClrMapping/>
  </p:clrMapOvr>
  <mc:AlternateContent xmlns:mc="http://schemas.openxmlformats.org/markup-compatibility/2006" xmlns:p14="http://schemas.microsoft.com/office/powerpoint/2010/main">
    <mc:Choice Requires="p14">
      <p:transition spd="slow" p14:dur="2000" advTm="66353"/>
    </mc:Choice>
    <mc:Fallback xmlns="">
      <p:transition spd="slow" advTm="6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373BFB8-3460-4116-8D7C-3554186CFA7A}"/>
              </a:ext>
            </a:extLst>
          </p:cNvPr>
          <p:cNvSpPr>
            <a:spLocks noGrp="1"/>
          </p:cNvSpPr>
          <p:nvPr>
            <p:ph type="body" sz="quarter" idx="11"/>
          </p:nvPr>
        </p:nvSpPr>
        <p:spPr>
          <a:xfrm>
            <a:off x="609600" y="762000"/>
            <a:ext cx="2511663" cy="1628775"/>
          </a:xfrm>
        </p:spPr>
        <p:txBody>
          <a:bodyPr/>
          <a:lstStyle/>
          <a:p>
            <a:r>
              <a:rPr lang="en-US" dirty="0"/>
              <a:t>The Network – Road Classifications</a:t>
            </a:r>
          </a:p>
          <a:p>
            <a:endParaRPr lang="en-US" dirty="0"/>
          </a:p>
        </p:txBody>
      </p:sp>
      <p:sp>
        <p:nvSpPr>
          <p:cNvPr id="13" name="Text Placeholder 2">
            <a:extLst>
              <a:ext uri="{FF2B5EF4-FFF2-40B4-BE49-F238E27FC236}">
                <a16:creationId xmlns:a16="http://schemas.microsoft.com/office/drawing/2014/main" id="{2F7300A4-61B2-4F37-8E15-9B0D91B686EE}"/>
              </a:ext>
            </a:extLst>
          </p:cNvPr>
          <p:cNvSpPr>
            <a:spLocks noGrp="1"/>
          </p:cNvSpPr>
          <p:nvPr>
            <p:ph type="body" sz="quarter" idx="14"/>
          </p:nvPr>
        </p:nvSpPr>
        <p:spPr>
          <a:xfrm>
            <a:off x="609600" y="2597816"/>
            <a:ext cx="2511663" cy="3498184"/>
          </a:xfrm>
        </p:spPr>
        <p:txBody>
          <a:bodyPr vert="horz" lIns="155448" tIns="182880" rIns="182880" bIns="182880" rtlCol="0">
            <a:noAutofit/>
          </a:bodyPr>
          <a:lstStyle/>
          <a:p>
            <a:pPr marL="285750" indent="-285750">
              <a:buFont typeface="Arial" panose="020B0604020202020204" pitchFamily="34" charset="0"/>
              <a:buChar char="•"/>
            </a:pPr>
            <a:r>
              <a:rPr lang="en-US" sz="1600" dirty="0"/>
              <a:t>Provincial Highways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Arterial Roads/County Roads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Collector Roads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Local Roads</a:t>
            </a:r>
          </a:p>
        </p:txBody>
      </p:sp>
      <p:pic>
        <p:nvPicPr>
          <p:cNvPr id="4" name="Picture 3">
            <a:extLst>
              <a:ext uri="{FF2B5EF4-FFF2-40B4-BE49-F238E27FC236}">
                <a16:creationId xmlns:a16="http://schemas.microsoft.com/office/drawing/2014/main" id="{243A9071-03F2-4534-84EA-CB73BC893F12}"/>
              </a:ext>
            </a:extLst>
          </p:cNvPr>
          <p:cNvPicPr>
            <a:picLocks noChangeAspect="1"/>
          </p:cNvPicPr>
          <p:nvPr/>
        </p:nvPicPr>
        <p:blipFill>
          <a:blip r:embed="rId5"/>
          <a:stretch>
            <a:fillRect/>
          </a:stretch>
        </p:blipFill>
        <p:spPr>
          <a:xfrm>
            <a:off x="3538371" y="0"/>
            <a:ext cx="8653629" cy="6858000"/>
          </a:xfrm>
          <a:prstGeom prst="rect">
            <a:avLst/>
          </a:prstGeom>
          <a:noFill/>
        </p:spPr>
      </p:pic>
      <p:sp>
        <p:nvSpPr>
          <p:cNvPr id="15" name="Footer Placeholder 4">
            <a:extLst>
              <a:ext uri="{FF2B5EF4-FFF2-40B4-BE49-F238E27FC236}">
                <a16:creationId xmlns:a16="http://schemas.microsoft.com/office/drawing/2014/main" id="{77F59C6D-5EA9-48A0-9F6E-623819DF873B}"/>
              </a:ext>
            </a:extLst>
          </p:cNvPr>
          <p:cNvSpPr>
            <a:spLocks noGrp="1"/>
          </p:cNvSpPr>
          <p:nvPr>
            <p:ph type="ftr" sz="quarter" idx="17"/>
          </p:nvPr>
        </p:nvSpPr>
        <p:spPr>
          <a:xfrm rot="16200000">
            <a:off x="-2590803" y="3276602"/>
            <a:ext cx="5791202" cy="304796"/>
          </a:xfrm>
        </p:spPr>
        <p:txBody>
          <a:bodyPr/>
          <a:lstStyle/>
          <a:p>
            <a:r>
              <a:rPr lang="en-US" dirty="0"/>
              <a:t>The Network</a:t>
            </a:r>
          </a:p>
        </p:txBody>
      </p:sp>
      <p:pic>
        <p:nvPicPr>
          <p:cNvPr id="10" name="Picture 9">
            <a:extLst>
              <a:ext uri="{FF2B5EF4-FFF2-40B4-BE49-F238E27FC236}">
                <a16:creationId xmlns:a16="http://schemas.microsoft.com/office/drawing/2014/main" id="{372B3CD6-6F81-4A45-9F15-7CC175CD56AB}"/>
              </a:ext>
            </a:extLst>
          </p:cNvPr>
          <p:cNvPicPr>
            <a:picLocks noChangeAspect="1"/>
          </p:cNvPicPr>
          <p:nvPr/>
        </p:nvPicPr>
        <p:blipFill>
          <a:blip r:embed="rId6"/>
          <a:stretch>
            <a:fillRect/>
          </a:stretch>
        </p:blipFill>
        <p:spPr>
          <a:xfrm>
            <a:off x="3538371" y="4381500"/>
            <a:ext cx="2314575" cy="2476500"/>
          </a:xfrm>
          <a:prstGeom prst="rect">
            <a:avLst/>
          </a:prstGeom>
        </p:spPr>
      </p:pic>
      <p:sp>
        <p:nvSpPr>
          <p:cNvPr id="2" name="Slide Number Placeholder 5">
            <a:extLst>
              <a:ext uri="{FF2B5EF4-FFF2-40B4-BE49-F238E27FC236}">
                <a16:creationId xmlns:a16="http://schemas.microsoft.com/office/drawing/2014/main" id="{E349A603-3188-4AC1-8E21-D393B90649B0}"/>
              </a:ext>
            </a:extLst>
          </p:cNvPr>
          <p:cNvSpPr txBox="1">
            <a:spLocks/>
          </p:cNvSpPr>
          <p:nvPr/>
        </p:nvSpPr>
        <p:spPr>
          <a:xfrm>
            <a:off x="152399" y="6324601"/>
            <a:ext cx="304799" cy="304801"/>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6</a:t>
            </a:fld>
            <a:endParaRPr lang="en-US" dirty="0"/>
          </a:p>
        </p:txBody>
      </p:sp>
      <p:pic>
        <p:nvPicPr>
          <p:cNvPr id="3" name="Picture 2" descr="A picture containing food, drawing&#10;&#10;Description automatically generated">
            <a:extLst>
              <a:ext uri="{FF2B5EF4-FFF2-40B4-BE49-F238E27FC236}">
                <a16:creationId xmlns:a16="http://schemas.microsoft.com/office/drawing/2014/main" id="{5E6380C4-3681-44C5-9E53-EB7BA062A3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62" y="6275982"/>
            <a:ext cx="765210" cy="381511"/>
          </a:xfrm>
          <a:prstGeom prst="rect">
            <a:avLst/>
          </a:prstGeom>
        </p:spPr>
      </p:pic>
      <p:pic>
        <p:nvPicPr>
          <p:cNvPr id="5" name="Picture 4">
            <a:extLst>
              <a:ext uri="{FF2B5EF4-FFF2-40B4-BE49-F238E27FC236}">
                <a16:creationId xmlns:a16="http://schemas.microsoft.com/office/drawing/2014/main" id="{668ECC37-2CB3-4971-B714-32EEB4EBB1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45521" y="6433734"/>
            <a:ext cx="811982" cy="215764"/>
          </a:xfrm>
          <a:prstGeom prst="rect">
            <a:avLst/>
          </a:prstGeom>
        </p:spPr>
      </p:pic>
      <p:pic>
        <p:nvPicPr>
          <p:cNvPr id="12" name="Audio 11">
            <a:hlinkClick r:id="" action="ppaction://media"/>
            <a:extLst>
              <a:ext uri="{FF2B5EF4-FFF2-40B4-BE49-F238E27FC236}">
                <a16:creationId xmlns:a16="http://schemas.microsoft.com/office/drawing/2014/main" id="{BF047296-208E-456D-8AF4-8BB5AC55D8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4651708"/>
      </p:ext>
    </p:extLst>
  </p:cSld>
  <p:clrMapOvr>
    <a:masterClrMapping/>
  </p:clrMapOvr>
  <mc:AlternateContent xmlns:mc="http://schemas.openxmlformats.org/markup-compatibility/2006" xmlns:p14="http://schemas.microsoft.com/office/powerpoint/2010/main">
    <mc:Choice Requires="p14">
      <p:transition spd="slow" p14:dur="2000" advTm="76542"/>
    </mc:Choice>
    <mc:Fallback xmlns="">
      <p:transition spd="slow" advTm="7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373BFB8-3460-4116-8D7C-3554186CFA7A}"/>
              </a:ext>
            </a:extLst>
          </p:cNvPr>
          <p:cNvSpPr>
            <a:spLocks noGrp="1"/>
          </p:cNvSpPr>
          <p:nvPr>
            <p:ph type="body" sz="quarter" idx="11"/>
          </p:nvPr>
        </p:nvSpPr>
        <p:spPr>
          <a:xfrm>
            <a:off x="8435738" y="838200"/>
            <a:ext cx="3146662" cy="1628775"/>
          </a:xfrm>
        </p:spPr>
        <p:txBody>
          <a:bodyPr/>
          <a:lstStyle/>
          <a:p>
            <a:r>
              <a:rPr lang="en-US" dirty="0"/>
              <a:t>The Network - Transit</a:t>
            </a:r>
          </a:p>
        </p:txBody>
      </p:sp>
      <p:sp>
        <p:nvSpPr>
          <p:cNvPr id="13" name="Text Placeholder 2">
            <a:extLst>
              <a:ext uri="{FF2B5EF4-FFF2-40B4-BE49-F238E27FC236}">
                <a16:creationId xmlns:a16="http://schemas.microsoft.com/office/drawing/2014/main" id="{2F7300A4-61B2-4F37-8E15-9B0D91B686EE}"/>
              </a:ext>
            </a:extLst>
          </p:cNvPr>
          <p:cNvSpPr>
            <a:spLocks noGrp="1"/>
          </p:cNvSpPr>
          <p:nvPr>
            <p:ph type="body" sz="quarter" idx="14"/>
          </p:nvPr>
        </p:nvSpPr>
        <p:spPr>
          <a:xfrm>
            <a:off x="8435738" y="2286000"/>
            <a:ext cx="3299063" cy="4018884"/>
          </a:xfrm>
        </p:spPr>
        <p:txBody>
          <a:bodyPr/>
          <a:lstStyle/>
          <a:p>
            <a:r>
              <a:rPr lang="en-US" sz="1600" dirty="0"/>
              <a:t>St. Thomas Transit Strategic Plan (2019) recommendations include:</a:t>
            </a:r>
          </a:p>
          <a:p>
            <a:pPr marL="171450" indent="-171450">
              <a:buFont typeface="Arial" panose="020B0604020202020204" pitchFamily="34" charset="0"/>
              <a:buChar char="•"/>
            </a:pPr>
            <a:r>
              <a:rPr lang="en-US" sz="1600" dirty="0"/>
              <a:t>Higher frequency service along Talbot Street</a:t>
            </a:r>
          </a:p>
          <a:p>
            <a:pPr marL="171450" indent="-171450">
              <a:buFont typeface="Arial" panose="020B0604020202020204" pitchFamily="34" charset="0"/>
              <a:buChar char="•"/>
            </a:pPr>
            <a:r>
              <a:rPr lang="en-US" sz="1600" dirty="0"/>
              <a:t>Conversion of low-ridership areas into on-demand service areas</a:t>
            </a:r>
          </a:p>
          <a:p>
            <a:pPr marL="171450" indent="-171450">
              <a:buFont typeface="Arial" panose="020B0604020202020204" pitchFamily="34" charset="0"/>
              <a:buChar char="•"/>
            </a:pPr>
            <a:r>
              <a:rPr lang="en-US" sz="1600" dirty="0"/>
              <a:t>Later evening service via on-demand</a:t>
            </a:r>
          </a:p>
          <a:p>
            <a:pPr marL="171450" indent="-171450">
              <a:buFont typeface="Arial" panose="020B0604020202020204" pitchFamily="34" charset="0"/>
              <a:buChar char="•"/>
            </a:pPr>
            <a:r>
              <a:rPr lang="en-US" sz="1600" dirty="0"/>
              <a:t>Reduced frequency on lower-tier routes to allow for Sunday service pilot project</a:t>
            </a:r>
          </a:p>
        </p:txBody>
      </p:sp>
      <p:sp>
        <p:nvSpPr>
          <p:cNvPr id="15" name="Footer Placeholder 4">
            <a:extLst>
              <a:ext uri="{FF2B5EF4-FFF2-40B4-BE49-F238E27FC236}">
                <a16:creationId xmlns:a16="http://schemas.microsoft.com/office/drawing/2014/main" id="{77F59C6D-5EA9-48A0-9F6E-623819DF873B}"/>
              </a:ext>
            </a:extLst>
          </p:cNvPr>
          <p:cNvSpPr>
            <a:spLocks noGrp="1"/>
          </p:cNvSpPr>
          <p:nvPr>
            <p:ph type="ftr" sz="quarter" idx="17"/>
          </p:nvPr>
        </p:nvSpPr>
        <p:spPr>
          <a:xfrm rot="16200000">
            <a:off x="-2590801" y="3352802"/>
            <a:ext cx="5791202" cy="304796"/>
          </a:xfrm>
        </p:spPr>
        <p:txBody>
          <a:bodyPr/>
          <a:lstStyle/>
          <a:p>
            <a:r>
              <a:rPr lang="en-US" dirty="0"/>
              <a:t>Network – Transit</a:t>
            </a:r>
          </a:p>
        </p:txBody>
      </p:sp>
      <p:sp>
        <p:nvSpPr>
          <p:cNvPr id="6" name="Slide Number Placeholder 5">
            <a:extLst>
              <a:ext uri="{FF2B5EF4-FFF2-40B4-BE49-F238E27FC236}">
                <a16:creationId xmlns:a16="http://schemas.microsoft.com/office/drawing/2014/main" id="{45B461C0-AD0F-4A08-BFDF-DD682069D602}"/>
              </a:ext>
            </a:extLst>
          </p:cNvPr>
          <p:cNvSpPr>
            <a:spLocks noGrp="1"/>
          </p:cNvSpPr>
          <p:nvPr>
            <p:ph type="sldNum" sz="quarter" idx="18"/>
          </p:nvPr>
        </p:nvSpPr>
        <p:spPr>
          <a:xfrm>
            <a:off x="152400" y="6400799"/>
            <a:ext cx="304799" cy="304801"/>
          </a:xfrm>
        </p:spPr>
        <p:txBody>
          <a:bodyPr anchor="b">
            <a:normAutofit/>
          </a:bodyPr>
          <a:lstStyle/>
          <a:p>
            <a:pPr>
              <a:spcAft>
                <a:spcPts val="600"/>
              </a:spcAft>
            </a:pPr>
            <a:fld id="{DD01415F-5F32-4771-AE74-55868ADB41CE}" type="slidenum">
              <a:rPr lang="en-US" smtClean="0"/>
              <a:pPr>
                <a:spcAft>
                  <a:spcPts val="600"/>
                </a:spcAft>
              </a:pPr>
              <a:t>7</a:t>
            </a:fld>
            <a:endParaRPr lang="en-US"/>
          </a:p>
        </p:txBody>
      </p:sp>
      <p:pic>
        <p:nvPicPr>
          <p:cNvPr id="2" name="Picture 1">
            <a:extLst>
              <a:ext uri="{FF2B5EF4-FFF2-40B4-BE49-F238E27FC236}">
                <a16:creationId xmlns:a16="http://schemas.microsoft.com/office/drawing/2014/main" id="{9C501156-AEB1-47E6-9920-1F6FC33D3D9E}"/>
              </a:ext>
            </a:extLst>
          </p:cNvPr>
          <p:cNvPicPr>
            <a:picLocks noChangeAspect="1"/>
          </p:cNvPicPr>
          <p:nvPr/>
        </p:nvPicPr>
        <p:blipFill>
          <a:blip r:embed="rId5"/>
          <a:stretch>
            <a:fillRect/>
          </a:stretch>
        </p:blipFill>
        <p:spPr>
          <a:xfrm>
            <a:off x="609600" y="0"/>
            <a:ext cx="7562637" cy="6858000"/>
          </a:xfrm>
          <a:prstGeom prst="rect">
            <a:avLst/>
          </a:prstGeom>
        </p:spPr>
      </p:pic>
      <p:pic>
        <p:nvPicPr>
          <p:cNvPr id="3" name="Picture 2">
            <a:extLst>
              <a:ext uri="{FF2B5EF4-FFF2-40B4-BE49-F238E27FC236}">
                <a16:creationId xmlns:a16="http://schemas.microsoft.com/office/drawing/2014/main" id="{5BE7EFF1-6289-4C69-8CE0-AF6EB21A2906}"/>
              </a:ext>
            </a:extLst>
          </p:cNvPr>
          <p:cNvPicPr>
            <a:picLocks noChangeAspect="1"/>
          </p:cNvPicPr>
          <p:nvPr/>
        </p:nvPicPr>
        <p:blipFill>
          <a:blip r:embed="rId6"/>
          <a:stretch>
            <a:fillRect/>
          </a:stretch>
        </p:blipFill>
        <p:spPr>
          <a:xfrm>
            <a:off x="609600" y="3822700"/>
            <a:ext cx="2002731" cy="3035300"/>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5B92BA7C-5C89-4E1F-B3D3-FC8E346EE0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534" y="6287565"/>
            <a:ext cx="765210" cy="381511"/>
          </a:xfrm>
          <a:prstGeom prst="rect">
            <a:avLst/>
          </a:prstGeom>
        </p:spPr>
      </p:pic>
      <p:pic>
        <p:nvPicPr>
          <p:cNvPr id="7" name="Picture 6">
            <a:extLst>
              <a:ext uri="{FF2B5EF4-FFF2-40B4-BE49-F238E27FC236}">
                <a16:creationId xmlns:a16="http://schemas.microsoft.com/office/drawing/2014/main" id="{D8EA3AFA-0893-44C0-8DF8-3FE1050B15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15993" y="6445317"/>
            <a:ext cx="811982" cy="215764"/>
          </a:xfrm>
          <a:prstGeom prst="rect">
            <a:avLst/>
          </a:prstGeom>
        </p:spPr>
      </p:pic>
      <p:pic>
        <p:nvPicPr>
          <p:cNvPr id="4" name="Audio 3">
            <a:hlinkClick r:id="" action="ppaction://media"/>
            <a:extLst>
              <a:ext uri="{FF2B5EF4-FFF2-40B4-BE49-F238E27FC236}">
                <a16:creationId xmlns:a16="http://schemas.microsoft.com/office/drawing/2014/main" id="{74761706-AE71-4525-A9E0-C1FE6AA37C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7653426"/>
      </p:ext>
    </p:extLst>
  </p:cSld>
  <p:clrMapOvr>
    <a:masterClrMapping/>
  </p:clrMapOvr>
  <mc:AlternateContent xmlns:mc="http://schemas.openxmlformats.org/markup-compatibility/2006" xmlns:p14="http://schemas.microsoft.com/office/powerpoint/2010/main">
    <mc:Choice Requires="p14">
      <p:transition spd="slow" p14:dur="2000" advTm="66753"/>
    </mc:Choice>
    <mc:Fallback xmlns="">
      <p:transition spd="slow" advTm="6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373BFB8-3460-4116-8D7C-3554186CFA7A}"/>
              </a:ext>
            </a:extLst>
          </p:cNvPr>
          <p:cNvSpPr>
            <a:spLocks noGrp="1"/>
          </p:cNvSpPr>
          <p:nvPr>
            <p:ph type="body" sz="quarter" idx="11"/>
          </p:nvPr>
        </p:nvSpPr>
        <p:spPr>
          <a:xfrm>
            <a:off x="8458200" y="787400"/>
            <a:ext cx="3146662" cy="1628775"/>
          </a:xfrm>
        </p:spPr>
        <p:txBody>
          <a:bodyPr/>
          <a:lstStyle/>
          <a:p>
            <a:r>
              <a:rPr lang="en-US" dirty="0"/>
              <a:t>The Network - Walking</a:t>
            </a:r>
          </a:p>
        </p:txBody>
      </p:sp>
      <p:sp>
        <p:nvSpPr>
          <p:cNvPr id="13" name="Text Placeholder 2">
            <a:extLst>
              <a:ext uri="{FF2B5EF4-FFF2-40B4-BE49-F238E27FC236}">
                <a16:creationId xmlns:a16="http://schemas.microsoft.com/office/drawing/2014/main" id="{2F7300A4-61B2-4F37-8E15-9B0D91B686EE}"/>
              </a:ext>
            </a:extLst>
          </p:cNvPr>
          <p:cNvSpPr>
            <a:spLocks noGrp="1"/>
          </p:cNvSpPr>
          <p:nvPr>
            <p:ph type="body" sz="quarter" idx="14"/>
          </p:nvPr>
        </p:nvSpPr>
        <p:spPr>
          <a:xfrm>
            <a:off x="8458200" y="2235200"/>
            <a:ext cx="3299063" cy="4018884"/>
          </a:xfrm>
        </p:spPr>
        <p:txBody>
          <a:bodyPr/>
          <a:lstStyle/>
          <a:p>
            <a:r>
              <a:rPr lang="en-US" sz="1600" dirty="0"/>
              <a:t>234 kms of sidewalks and multi-use pathways</a:t>
            </a:r>
          </a:p>
          <a:p>
            <a:endParaRPr lang="en-US" sz="1600" dirty="0"/>
          </a:p>
          <a:p>
            <a:r>
              <a:rPr lang="en-US" sz="1600" dirty="0"/>
              <a:t>40 signalized intersections,  27 pedestrian crossovers, and 7 courtesy crosswalks.</a:t>
            </a:r>
          </a:p>
        </p:txBody>
      </p:sp>
      <p:sp>
        <p:nvSpPr>
          <p:cNvPr id="15" name="Footer Placeholder 4">
            <a:extLst>
              <a:ext uri="{FF2B5EF4-FFF2-40B4-BE49-F238E27FC236}">
                <a16:creationId xmlns:a16="http://schemas.microsoft.com/office/drawing/2014/main" id="{77F59C6D-5EA9-48A0-9F6E-623819DF873B}"/>
              </a:ext>
            </a:extLst>
          </p:cNvPr>
          <p:cNvSpPr>
            <a:spLocks noGrp="1"/>
          </p:cNvSpPr>
          <p:nvPr>
            <p:ph type="ftr" sz="quarter" idx="17"/>
          </p:nvPr>
        </p:nvSpPr>
        <p:spPr>
          <a:xfrm rot="16200000">
            <a:off x="-2590801" y="3352802"/>
            <a:ext cx="5791202" cy="304796"/>
          </a:xfrm>
        </p:spPr>
        <p:txBody>
          <a:bodyPr/>
          <a:lstStyle/>
          <a:p>
            <a:r>
              <a:rPr lang="en-US" dirty="0"/>
              <a:t>Network – Cycling</a:t>
            </a:r>
          </a:p>
        </p:txBody>
      </p:sp>
      <p:sp>
        <p:nvSpPr>
          <p:cNvPr id="6" name="Slide Number Placeholder 5">
            <a:extLst>
              <a:ext uri="{FF2B5EF4-FFF2-40B4-BE49-F238E27FC236}">
                <a16:creationId xmlns:a16="http://schemas.microsoft.com/office/drawing/2014/main" id="{45B461C0-AD0F-4A08-BFDF-DD682069D602}"/>
              </a:ext>
            </a:extLst>
          </p:cNvPr>
          <p:cNvSpPr>
            <a:spLocks noGrp="1"/>
          </p:cNvSpPr>
          <p:nvPr>
            <p:ph type="sldNum" sz="quarter" idx="18"/>
          </p:nvPr>
        </p:nvSpPr>
        <p:spPr>
          <a:xfrm>
            <a:off x="152400" y="6400799"/>
            <a:ext cx="304799" cy="304801"/>
          </a:xfrm>
        </p:spPr>
        <p:txBody>
          <a:bodyPr anchor="b">
            <a:normAutofit/>
          </a:bodyPr>
          <a:lstStyle/>
          <a:p>
            <a:pPr>
              <a:spcAft>
                <a:spcPts val="600"/>
              </a:spcAft>
            </a:pPr>
            <a:fld id="{DD01415F-5F32-4771-AE74-55868ADB41CE}" type="slidenum">
              <a:rPr lang="en-US" smtClean="0"/>
              <a:pPr>
                <a:spcAft>
                  <a:spcPts val="600"/>
                </a:spcAft>
              </a:pPr>
              <a:t>8</a:t>
            </a:fld>
            <a:endParaRPr lang="en-US"/>
          </a:p>
        </p:txBody>
      </p:sp>
      <p:pic>
        <p:nvPicPr>
          <p:cNvPr id="4" name="Picture 3">
            <a:extLst>
              <a:ext uri="{FF2B5EF4-FFF2-40B4-BE49-F238E27FC236}">
                <a16:creationId xmlns:a16="http://schemas.microsoft.com/office/drawing/2014/main" id="{0E475537-D3A9-4B7E-BF97-198A21D62229}"/>
              </a:ext>
            </a:extLst>
          </p:cNvPr>
          <p:cNvPicPr>
            <a:picLocks noChangeAspect="1"/>
          </p:cNvPicPr>
          <p:nvPr/>
        </p:nvPicPr>
        <p:blipFill>
          <a:blip r:embed="rId5"/>
          <a:stretch>
            <a:fillRect/>
          </a:stretch>
        </p:blipFill>
        <p:spPr>
          <a:xfrm>
            <a:off x="676036" y="0"/>
            <a:ext cx="7454900" cy="7020634"/>
          </a:xfrm>
          <a:prstGeom prst="rect">
            <a:avLst/>
          </a:prstGeom>
        </p:spPr>
      </p:pic>
      <p:pic>
        <p:nvPicPr>
          <p:cNvPr id="5" name="Picture 4">
            <a:extLst>
              <a:ext uri="{FF2B5EF4-FFF2-40B4-BE49-F238E27FC236}">
                <a16:creationId xmlns:a16="http://schemas.microsoft.com/office/drawing/2014/main" id="{CEA052F2-1107-42AA-8BE2-90890026562B}"/>
              </a:ext>
            </a:extLst>
          </p:cNvPr>
          <p:cNvPicPr>
            <a:picLocks noChangeAspect="1"/>
          </p:cNvPicPr>
          <p:nvPr/>
        </p:nvPicPr>
        <p:blipFill rotWithShape="1">
          <a:blip r:embed="rId6"/>
          <a:srcRect r="16686"/>
          <a:stretch/>
        </p:blipFill>
        <p:spPr>
          <a:xfrm>
            <a:off x="676036" y="3906650"/>
            <a:ext cx="2029064" cy="2951350"/>
          </a:xfrm>
          <a:prstGeom prst="rect">
            <a:avLst/>
          </a:prstGeom>
        </p:spPr>
      </p:pic>
      <p:sp>
        <p:nvSpPr>
          <p:cNvPr id="9" name="Oval 8">
            <a:extLst>
              <a:ext uri="{FF2B5EF4-FFF2-40B4-BE49-F238E27FC236}">
                <a16:creationId xmlns:a16="http://schemas.microsoft.com/office/drawing/2014/main" id="{10D9A756-0973-493F-85DE-BB1744B95A1A}"/>
              </a:ext>
            </a:extLst>
          </p:cNvPr>
          <p:cNvSpPr/>
          <p:nvPr/>
        </p:nvSpPr>
        <p:spPr>
          <a:xfrm>
            <a:off x="5330284" y="1639229"/>
            <a:ext cx="1895706" cy="1865971"/>
          </a:xfrm>
          <a:prstGeom prst="ellipse">
            <a:avLst/>
          </a:pr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11F934-354B-4C45-818D-8096390DED94}"/>
              </a:ext>
            </a:extLst>
          </p:cNvPr>
          <p:cNvSpPr/>
          <p:nvPr/>
        </p:nvSpPr>
        <p:spPr>
          <a:xfrm>
            <a:off x="784463" y="190295"/>
            <a:ext cx="512448" cy="444704"/>
          </a:xfrm>
          <a:prstGeom prst="ellipse">
            <a:avLst/>
          </a:pr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0E2792-D2D4-4B25-9AAE-9A6B4A6A338C}"/>
              </a:ext>
            </a:extLst>
          </p:cNvPr>
          <p:cNvSpPr txBox="1"/>
          <p:nvPr/>
        </p:nvSpPr>
        <p:spPr>
          <a:xfrm>
            <a:off x="1325136" y="141069"/>
            <a:ext cx="1382751" cy="646331"/>
          </a:xfrm>
          <a:prstGeom prst="rect">
            <a:avLst/>
          </a:prstGeom>
          <a:noFill/>
        </p:spPr>
        <p:txBody>
          <a:bodyPr wrap="square" rtlCol="0">
            <a:spAutoFit/>
          </a:bodyPr>
          <a:lstStyle/>
          <a:p>
            <a:r>
              <a:rPr lang="en-US" sz="1200" dirty="0"/>
              <a:t>Current Gaps in the Pedestrian Network</a:t>
            </a:r>
          </a:p>
        </p:txBody>
      </p:sp>
      <p:pic>
        <p:nvPicPr>
          <p:cNvPr id="3" name="Picture 2" descr="A picture containing food, drawing&#10;&#10;Description automatically generated">
            <a:extLst>
              <a:ext uri="{FF2B5EF4-FFF2-40B4-BE49-F238E27FC236}">
                <a16:creationId xmlns:a16="http://schemas.microsoft.com/office/drawing/2014/main" id="{99D21EA0-EC58-4E91-A872-1407D6D357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0104" y="6324089"/>
            <a:ext cx="765210" cy="381511"/>
          </a:xfrm>
          <a:prstGeom prst="rect">
            <a:avLst/>
          </a:prstGeom>
        </p:spPr>
      </p:pic>
      <p:pic>
        <p:nvPicPr>
          <p:cNvPr id="7" name="Picture 6">
            <a:extLst>
              <a:ext uri="{FF2B5EF4-FFF2-40B4-BE49-F238E27FC236}">
                <a16:creationId xmlns:a16="http://schemas.microsoft.com/office/drawing/2014/main" id="{2CF3D3A1-F1EE-4EB5-9B77-776F034BA3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6563" y="6481841"/>
            <a:ext cx="811982" cy="215764"/>
          </a:xfrm>
          <a:prstGeom prst="rect">
            <a:avLst/>
          </a:prstGeom>
        </p:spPr>
      </p:pic>
      <p:pic>
        <p:nvPicPr>
          <p:cNvPr id="2" name="Audio 1">
            <a:hlinkClick r:id="" action="ppaction://media"/>
            <a:extLst>
              <a:ext uri="{FF2B5EF4-FFF2-40B4-BE49-F238E27FC236}">
                <a16:creationId xmlns:a16="http://schemas.microsoft.com/office/drawing/2014/main" id="{BEF37B78-4638-4265-8624-B147F34942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5794420"/>
      </p:ext>
    </p:extLst>
  </p:cSld>
  <p:clrMapOvr>
    <a:masterClrMapping/>
  </p:clrMapOvr>
  <mc:AlternateContent xmlns:mc="http://schemas.openxmlformats.org/markup-compatibility/2006" xmlns:p14="http://schemas.microsoft.com/office/powerpoint/2010/main">
    <mc:Choice Requires="p14">
      <p:transition spd="slow" p14:dur="2000" advTm="47128"/>
    </mc:Choice>
    <mc:Fallback xmlns="">
      <p:transition spd="slow" advTm="4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373BFB8-3460-4116-8D7C-3554186CFA7A}"/>
              </a:ext>
            </a:extLst>
          </p:cNvPr>
          <p:cNvSpPr>
            <a:spLocks noGrp="1"/>
          </p:cNvSpPr>
          <p:nvPr>
            <p:ph type="body" sz="quarter" idx="11"/>
          </p:nvPr>
        </p:nvSpPr>
        <p:spPr>
          <a:xfrm>
            <a:off x="609600" y="762000"/>
            <a:ext cx="3146662" cy="1628775"/>
          </a:xfrm>
        </p:spPr>
        <p:txBody>
          <a:bodyPr/>
          <a:lstStyle/>
          <a:p>
            <a:r>
              <a:rPr lang="en-US" dirty="0"/>
              <a:t>The Network - Cycling</a:t>
            </a:r>
          </a:p>
        </p:txBody>
      </p:sp>
      <p:sp>
        <p:nvSpPr>
          <p:cNvPr id="13" name="Text Placeholder 2">
            <a:extLst>
              <a:ext uri="{FF2B5EF4-FFF2-40B4-BE49-F238E27FC236}">
                <a16:creationId xmlns:a16="http://schemas.microsoft.com/office/drawing/2014/main" id="{2F7300A4-61B2-4F37-8E15-9B0D91B686EE}"/>
              </a:ext>
            </a:extLst>
          </p:cNvPr>
          <p:cNvSpPr>
            <a:spLocks noGrp="1"/>
          </p:cNvSpPr>
          <p:nvPr>
            <p:ph type="body" sz="quarter" idx="14"/>
          </p:nvPr>
        </p:nvSpPr>
        <p:spPr>
          <a:xfrm>
            <a:off x="609600" y="1806498"/>
            <a:ext cx="3299063" cy="4422186"/>
          </a:xfrm>
        </p:spPr>
        <p:txBody>
          <a:bodyPr/>
          <a:lstStyle/>
          <a:p>
            <a:r>
              <a:rPr lang="en-US" sz="1600" dirty="0"/>
              <a:t>St. Thomas has approximately 52km of cycling infrastructure (bike lanes, multi-use pathways, and trails)</a:t>
            </a:r>
          </a:p>
          <a:p>
            <a:endParaRPr lang="en-US" sz="1600" dirty="0"/>
          </a:p>
          <a:p>
            <a:r>
              <a:rPr lang="en-US" sz="1600" dirty="0"/>
              <a:t>Current gaps in the network:</a:t>
            </a:r>
          </a:p>
          <a:p>
            <a:pPr marL="285750" indent="-285750">
              <a:buFont typeface="Arial" panose="020B0604020202020204" pitchFamily="34" charset="0"/>
              <a:buChar char="•"/>
            </a:pPr>
            <a:r>
              <a:rPr lang="en-US" sz="1600" dirty="0"/>
              <a:t>Residential/Institutional areas around Fairview Street</a:t>
            </a:r>
          </a:p>
          <a:p>
            <a:pPr marL="285750" indent="-285750">
              <a:buFont typeface="Arial" panose="020B0604020202020204" pitchFamily="34" charset="0"/>
              <a:buChar char="•"/>
            </a:pPr>
            <a:r>
              <a:rPr lang="en-US" sz="1600" dirty="0"/>
              <a:t>Balaclava Street area north of Talbot</a:t>
            </a:r>
          </a:p>
          <a:p>
            <a:pPr marL="285750" indent="-285750">
              <a:buFont typeface="Arial" panose="020B0604020202020204" pitchFamily="34" charset="0"/>
              <a:buChar char="•"/>
            </a:pPr>
            <a:endParaRPr lang="en-US" sz="1600" dirty="0"/>
          </a:p>
          <a:p>
            <a:r>
              <a:rPr lang="en-US" sz="1600" dirty="0"/>
              <a:t>The entire built area of the City can access the downtown core within a 15 min bike ride</a:t>
            </a:r>
          </a:p>
        </p:txBody>
      </p:sp>
      <p:sp>
        <p:nvSpPr>
          <p:cNvPr id="15" name="Footer Placeholder 4">
            <a:extLst>
              <a:ext uri="{FF2B5EF4-FFF2-40B4-BE49-F238E27FC236}">
                <a16:creationId xmlns:a16="http://schemas.microsoft.com/office/drawing/2014/main" id="{77F59C6D-5EA9-48A0-9F6E-623819DF873B}"/>
              </a:ext>
            </a:extLst>
          </p:cNvPr>
          <p:cNvSpPr>
            <a:spLocks noGrp="1"/>
          </p:cNvSpPr>
          <p:nvPr>
            <p:ph type="ftr" sz="quarter" idx="17"/>
          </p:nvPr>
        </p:nvSpPr>
        <p:spPr>
          <a:xfrm rot="16200000">
            <a:off x="-2590801" y="3352802"/>
            <a:ext cx="5791202" cy="304796"/>
          </a:xfrm>
        </p:spPr>
        <p:txBody>
          <a:bodyPr/>
          <a:lstStyle/>
          <a:p>
            <a:r>
              <a:rPr lang="en-US" dirty="0"/>
              <a:t>Network – Cycling</a:t>
            </a:r>
          </a:p>
        </p:txBody>
      </p:sp>
      <p:pic>
        <p:nvPicPr>
          <p:cNvPr id="7" name="Picture 6">
            <a:extLst>
              <a:ext uri="{FF2B5EF4-FFF2-40B4-BE49-F238E27FC236}">
                <a16:creationId xmlns:a16="http://schemas.microsoft.com/office/drawing/2014/main" id="{2F5B9D70-BF52-4114-BB93-A3D39C813432}"/>
              </a:ext>
            </a:extLst>
          </p:cNvPr>
          <p:cNvPicPr>
            <a:picLocks noChangeAspect="1"/>
          </p:cNvPicPr>
          <p:nvPr/>
        </p:nvPicPr>
        <p:blipFill>
          <a:blip r:embed="rId5"/>
          <a:stretch>
            <a:fillRect/>
          </a:stretch>
        </p:blipFill>
        <p:spPr>
          <a:xfrm>
            <a:off x="3929454" y="0"/>
            <a:ext cx="8262546" cy="6858000"/>
          </a:xfrm>
          <a:prstGeom prst="rect">
            <a:avLst/>
          </a:prstGeom>
        </p:spPr>
      </p:pic>
      <p:pic>
        <p:nvPicPr>
          <p:cNvPr id="8" name="Picture 7">
            <a:extLst>
              <a:ext uri="{FF2B5EF4-FFF2-40B4-BE49-F238E27FC236}">
                <a16:creationId xmlns:a16="http://schemas.microsoft.com/office/drawing/2014/main" id="{AE32C4BA-6A75-496B-8509-A5D979753237}"/>
              </a:ext>
            </a:extLst>
          </p:cNvPr>
          <p:cNvPicPr>
            <a:picLocks noChangeAspect="1"/>
          </p:cNvPicPr>
          <p:nvPr/>
        </p:nvPicPr>
        <p:blipFill>
          <a:blip r:embed="rId6"/>
          <a:stretch>
            <a:fillRect/>
          </a:stretch>
        </p:blipFill>
        <p:spPr>
          <a:xfrm>
            <a:off x="3908663" y="0"/>
            <a:ext cx="2873137" cy="2541965"/>
          </a:xfrm>
          <a:prstGeom prst="rect">
            <a:avLst/>
          </a:prstGeom>
        </p:spPr>
      </p:pic>
      <p:sp>
        <p:nvSpPr>
          <p:cNvPr id="9" name="Oval 8">
            <a:extLst>
              <a:ext uri="{FF2B5EF4-FFF2-40B4-BE49-F238E27FC236}">
                <a16:creationId xmlns:a16="http://schemas.microsoft.com/office/drawing/2014/main" id="{FBB92E8C-8098-4890-9A07-8613638B56C9}"/>
              </a:ext>
            </a:extLst>
          </p:cNvPr>
          <p:cNvSpPr/>
          <p:nvPr/>
        </p:nvSpPr>
        <p:spPr>
          <a:xfrm>
            <a:off x="7761249" y="2079189"/>
            <a:ext cx="814039" cy="1121211"/>
          </a:xfrm>
          <a:prstGeom prst="ellipse">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3C03C60-529A-49AD-9525-5F9224AA01B7}"/>
              </a:ext>
            </a:extLst>
          </p:cNvPr>
          <p:cNvSpPr/>
          <p:nvPr/>
        </p:nvSpPr>
        <p:spPr>
          <a:xfrm>
            <a:off x="8749990" y="4361473"/>
            <a:ext cx="1074234" cy="1292196"/>
          </a:xfrm>
          <a:prstGeom prst="ellipse">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FFD6BF-507A-4C49-9939-CA70221419BA}"/>
              </a:ext>
            </a:extLst>
          </p:cNvPr>
          <p:cNvSpPr/>
          <p:nvPr/>
        </p:nvSpPr>
        <p:spPr>
          <a:xfrm>
            <a:off x="4182216" y="6108495"/>
            <a:ext cx="512448" cy="444704"/>
          </a:xfrm>
          <a:prstGeom prst="ellipse">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9C4FB0-4F6A-4CFF-97B9-D44214085D22}"/>
              </a:ext>
            </a:extLst>
          </p:cNvPr>
          <p:cNvSpPr txBox="1"/>
          <p:nvPr/>
        </p:nvSpPr>
        <p:spPr>
          <a:xfrm>
            <a:off x="4722889" y="6059269"/>
            <a:ext cx="1382751" cy="646331"/>
          </a:xfrm>
          <a:prstGeom prst="rect">
            <a:avLst/>
          </a:prstGeom>
          <a:noFill/>
        </p:spPr>
        <p:txBody>
          <a:bodyPr wrap="square" rtlCol="0">
            <a:spAutoFit/>
          </a:bodyPr>
          <a:lstStyle/>
          <a:p>
            <a:r>
              <a:rPr lang="en-US" sz="1200" dirty="0"/>
              <a:t>Current Gaps in the Cycling Network</a:t>
            </a:r>
          </a:p>
        </p:txBody>
      </p:sp>
      <p:sp>
        <p:nvSpPr>
          <p:cNvPr id="14" name="Slide Number Placeholder 5">
            <a:extLst>
              <a:ext uri="{FF2B5EF4-FFF2-40B4-BE49-F238E27FC236}">
                <a16:creationId xmlns:a16="http://schemas.microsoft.com/office/drawing/2014/main" id="{217A7A21-29A5-4C9C-8DB8-6EC739CC152F}"/>
              </a:ext>
            </a:extLst>
          </p:cNvPr>
          <p:cNvSpPr txBox="1">
            <a:spLocks/>
          </p:cNvSpPr>
          <p:nvPr/>
        </p:nvSpPr>
        <p:spPr>
          <a:xfrm>
            <a:off x="147350" y="6330847"/>
            <a:ext cx="304799" cy="304801"/>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9</a:t>
            </a:fld>
            <a:endParaRPr lang="en-US" dirty="0"/>
          </a:p>
        </p:txBody>
      </p:sp>
      <p:pic>
        <p:nvPicPr>
          <p:cNvPr id="16" name="Picture 15" descr="A picture containing food, drawing&#10;&#10;Description automatically generated">
            <a:extLst>
              <a:ext uri="{FF2B5EF4-FFF2-40B4-BE49-F238E27FC236}">
                <a16:creationId xmlns:a16="http://schemas.microsoft.com/office/drawing/2014/main" id="{EE7BAE21-097A-453B-ACD3-F00356771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104" y="6267346"/>
            <a:ext cx="765210" cy="381511"/>
          </a:xfrm>
          <a:prstGeom prst="rect">
            <a:avLst/>
          </a:prstGeom>
        </p:spPr>
      </p:pic>
      <p:pic>
        <p:nvPicPr>
          <p:cNvPr id="18" name="Picture 17">
            <a:extLst>
              <a:ext uri="{FF2B5EF4-FFF2-40B4-BE49-F238E27FC236}">
                <a16:creationId xmlns:a16="http://schemas.microsoft.com/office/drawing/2014/main" id="{79C6F2B9-55BF-4CE8-9D02-E10C5F18EC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91563" y="6425098"/>
            <a:ext cx="811982" cy="215764"/>
          </a:xfrm>
          <a:prstGeom prst="rect">
            <a:avLst/>
          </a:prstGeom>
        </p:spPr>
      </p:pic>
      <p:pic>
        <p:nvPicPr>
          <p:cNvPr id="2" name="Audio 1">
            <a:hlinkClick r:id="" action="ppaction://media"/>
            <a:extLst>
              <a:ext uri="{FF2B5EF4-FFF2-40B4-BE49-F238E27FC236}">
                <a16:creationId xmlns:a16="http://schemas.microsoft.com/office/drawing/2014/main" id="{DBC51BA8-EC3A-4E4D-B134-1A5FFE1352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9906236"/>
      </p:ext>
    </p:extLst>
  </p:cSld>
  <p:clrMapOvr>
    <a:masterClrMapping/>
  </p:clrMapOvr>
  <mc:AlternateContent xmlns:mc="http://schemas.openxmlformats.org/markup-compatibility/2006" xmlns:p14="http://schemas.microsoft.com/office/powerpoint/2010/main">
    <mc:Choice Requires="p14">
      <p:transition spd="slow" p14:dur="2000" advTm="35826"/>
    </mc:Choice>
    <mc:Fallback xmlns="">
      <p:transition spd="slow" advTm="3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1_Stantec Master - Dark">
  <a:themeElements>
    <a:clrScheme name="Custom 2">
      <a:dk1>
        <a:srgbClr val="222222"/>
      </a:dk1>
      <a:lt1>
        <a:sysClr val="window" lastClr="FFFFFF"/>
      </a:lt1>
      <a:dk2>
        <a:srgbClr val="C31F32"/>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3.xml><?xml version="1.0" encoding="utf-8"?>
<a:theme xmlns:a="http://schemas.openxmlformats.org/drawingml/2006/main" name="Stantec Moments">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TotalTime>
  <Words>889</Words>
  <Application>Microsoft Office PowerPoint</Application>
  <PresentationFormat>Widescreen</PresentationFormat>
  <Paragraphs>180</Paragraphs>
  <Slides>15</Slides>
  <Notes>15</Notes>
  <HiddenSlides>0</HiddenSlides>
  <MMClips>14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Century Gothic</vt:lpstr>
      <vt:lpstr>Roboto</vt:lpstr>
      <vt:lpstr>Stantec Master - Light</vt:lpstr>
      <vt:lpstr>1_Stantec Master - Dark</vt:lpstr>
      <vt:lpstr>Stantec Moments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Bergman, Stephanie</dc:creator>
  <cp:lastModifiedBy>Bergman, Stephanie</cp:lastModifiedBy>
  <cp:revision>15</cp:revision>
  <dcterms:created xsi:type="dcterms:W3CDTF">2020-09-03T16:33:13Z</dcterms:created>
  <dcterms:modified xsi:type="dcterms:W3CDTF">2020-09-04T20:33:02Z</dcterms:modified>
</cp:coreProperties>
</file>